
<file path=[Content_Types].xml><?xml version="1.0" encoding="utf-8"?>
<Types xmlns="http://schemas.openxmlformats.org/package/2006/content-types">
  <Default Extension="png" ContentType="image/png"/>
  <Default Extension="jpeg" ContentType="image/jpeg"/>
  <Default Extension="jpg&amp;ehk=7UTkW3YeQ7jhI3kBvBI7Sg&amp;r=0&amp;pid=OfficeInsert" ContentType="image/jpeg"/>
  <Default Extension="rels" ContentType="application/vnd.openxmlformats-package.relationships+xml"/>
  <Default Extension="xml" ContentType="application/xml"/>
  <Default Extension="jpg&amp;ehk=iM2IP1qz03YXejgD7AeHFA&amp;r=0&amp;pid=OfficeInsert" ContentType="image/jpeg"/>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notesMasterIdLst>
    <p:notesMasterId r:id="rId14"/>
  </p:notesMasterIdLst>
  <p:sldIdLst>
    <p:sldId id="256" r:id="rId2"/>
    <p:sldId id="257" r:id="rId3"/>
    <p:sldId id="258" r:id="rId4"/>
    <p:sldId id="272" r:id="rId5"/>
    <p:sldId id="259" r:id="rId6"/>
    <p:sldId id="261" r:id="rId7"/>
    <p:sldId id="262" r:id="rId8"/>
    <p:sldId id="273" r:id="rId9"/>
    <p:sldId id="274" r:id="rId10"/>
    <p:sldId id="263" r:id="rId11"/>
    <p:sldId id="264"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1" autoAdjust="0"/>
    <p:restoredTop sz="94280" autoAdjust="0"/>
  </p:normalViewPr>
  <p:slideViewPr>
    <p:cSldViewPr snapToGrid="0">
      <p:cViewPr varScale="1">
        <p:scale>
          <a:sx n="72" d="100"/>
          <a:sy n="72" d="100"/>
        </p:scale>
        <p:origin x="45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AA59A1-7080-4590-BF88-9999591E9597}" type="doc">
      <dgm:prSet loTypeId="urn:microsoft.com/office/officeart/2016/7/layout/LinearBlockProcessNumbered" loCatId="process" qsTypeId="urn:microsoft.com/office/officeart/2005/8/quickstyle/simple1" qsCatId="simple" csTypeId="urn:microsoft.com/office/officeart/2005/8/colors/colorful2" csCatId="colorful" phldr="1"/>
      <dgm:spPr/>
      <dgm:t>
        <a:bodyPr/>
        <a:lstStyle/>
        <a:p>
          <a:endParaRPr lang="en-US"/>
        </a:p>
      </dgm:t>
    </dgm:pt>
    <dgm:pt modelId="{4ECE7C83-B2EE-42D5-A092-6B8E6D43CB59}">
      <dgm:prSet phldrT="[Text]"/>
      <dgm:spPr/>
      <dgm:t>
        <a:bodyPr/>
        <a:lstStyle/>
        <a:p>
          <a:r>
            <a:rPr lang="en-US" dirty="0"/>
            <a:t>Pasture </a:t>
          </a:r>
          <a:r>
            <a:rPr lang="en-US" dirty="0" err="1"/>
            <a:t>Managment</a:t>
          </a:r>
          <a:endParaRPr lang="en-US" dirty="0"/>
        </a:p>
      </dgm:t>
    </dgm:pt>
    <dgm:pt modelId="{D9C0B174-3FB1-4810-9B64-A921D3D25B21}" type="parTrans" cxnId="{28B81F73-64D3-4CC3-B739-462B7BD977F8}">
      <dgm:prSet/>
      <dgm:spPr/>
      <dgm:t>
        <a:bodyPr/>
        <a:lstStyle/>
        <a:p>
          <a:endParaRPr lang="en-US"/>
        </a:p>
      </dgm:t>
    </dgm:pt>
    <dgm:pt modelId="{74ED5C78-062A-46FD-B004-4B83A88DC360}" type="sibTrans" cxnId="{28B81F73-64D3-4CC3-B739-462B7BD977F8}">
      <dgm:prSet phldrT="01"/>
      <dgm:spPr/>
      <dgm:t>
        <a:bodyPr/>
        <a:lstStyle/>
        <a:p>
          <a:r>
            <a:rPr lang="en-US"/>
            <a:t>01</a:t>
          </a:r>
        </a:p>
      </dgm:t>
    </dgm:pt>
    <dgm:pt modelId="{A24890CA-7BBB-4616-9E23-3A784E86149F}">
      <dgm:prSet phldrT="[Text]"/>
      <dgm:spPr/>
      <dgm:t>
        <a:bodyPr/>
        <a:lstStyle/>
        <a:p>
          <a:r>
            <a:rPr lang="en-US"/>
            <a:t>Sanitation and hygiene</a:t>
          </a:r>
        </a:p>
      </dgm:t>
    </dgm:pt>
    <dgm:pt modelId="{0747961A-E394-4905-9856-3F617D3349AC}" type="parTrans" cxnId="{855411E7-879A-41E1-A64E-C20CB6AB3EBA}">
      <dgm:prSet/>
      <dgm:spPr/>
      <dgm:t>
        <a:bodyPr/>
        <a:lstStyle/>
        <a:p>
          <a:endParaRPr lang="en-US"/>
        </a:p>
      </dgm:t>
    </dgm:pt>
    <dgm:pt modelId="{1EC6E40E-5891-4359-AB8E-C218E2AED855}" type="sibTrans" cxnId="{855411E7-879A-41E1-A64E-C20CB6AB3EBA}">
      <dgm:prSet phldrT="02"/>
      <dgm:spPr/>
      <dgm:t>
        <a:bodyPr/>
        <a:lstStyle/>
        <a:p>
          <a:r>
            <a:rPr lang="en-US"/>
            <a:t>02</a:t>
          </a:r>
        </a:p>
      </dgm:t>
    </dgm:pt>
    <dgm:pt modelId="{5087BAA9-1941-47F3-B0FA-01C844CDA09E}">
      <dgm:prSet phldrT="[Text]"/>
      <dgm:spPr/>
      <dgm:t>
        <a:bodyPr/>
        <a:lstStyle/>
        <a:p>
          <a:r>
            <a:rPr lang="en-US" dirty="0"/>
            <a:t>Reproduction</a:t>
          </a:r>
        </a:p>
      </dgm:t>
    </dgm:pt>
    <dgm:pt modelId="{5737B470-E1E3-428D-B190-7B930751EF52}" type="parTrans" cxnId="{81E82611-46B8-4112-A7C4-F8D1083551A1}">
      <dgm:prSet/>
      <dgm:spPr/>
      <dgm:t>
        <a:bodyPr/>
        <a:lstStyle/>
        <a:p>
          <a:endParaRPr lang="en-US"/>
        </a:p>
      </dgm:t>
    </dgm:pt>
    <dgm:pt modelId="{4111D463-9F7B-4BAB-AE88-3F005A7A642B}" type="sibTrans" cxnId="{81E82611-46B8-4112-A7C4-F8D1083551A1}">
      <dgm:prSet phldrT="03"/>
      <dgm:spPr/>
      <dgm:t>
        <a:bodyPr/>
        <a:lstStyle/>
        <a:p>
          <a:r>
            <a:rPr lang="en-US"/>
            <a:t>03</a:t>
          </a:r>
        </a:p>
      </dgm:t>
    </dgm:pt>
    <dgm:pt modelId="{9E2718B9-4DD3-429A-9943-AC20F31A0CE0}">
      <dgm:prSet phldrT="[Text]"/>
      <dgm:spPr/>
      <dgm:t>
        <a:bodyPr/>
        <a:lstStyle/>
        <a:p>
          <a:r>
            <a:rPr lang="en-US" dirty="0"/>
            <a:t>Animal welfare</a:t>
          </a:r>
        </a:p>
      </dgm:t>
    </dgm:pt>
    <dgm:pt modelId="{50FDF897-7114-4E6A-A918-567FC59DFA64}" type="parTrans" cxnId="{6280AB1E-196C-449B-98A5-77D75C6A873E}">
      <dgm:prSet/>
      <dgm:spPr/>
      <dgm:t>
        <a:bodyPr/>
        <a:lstStyle/>
        <a:p>
          <a:endParaRPr lang="en-US"/>
        </a:p>
      </dgm:t>
    </dgm:pt>
    <dgm:pt modelId="{85A8B843-1B20-48B3-9D36-F7AE0CB66530}" type="sibTrans" cxnId="{6280AB1E-196C-449B-98A5-77D75C6A873E}">
      <dgm:prSet phldrT="04"/>
      <dgm:spPr/>
      <dgm:t>
        <a:bodyPr/>
        <a:lstStyle/>
        <a:p>
          <a:r>
            <a:rPr lang="en-US"/>
            <a:t>04</a:t>
          </a:r>
        </a:p>
      </dgm:t>
    </dgm:pt>
    <dgm:pt modelId="{91B0FAF7-3714-4168-9969-1E9D3ADA889A}" type="pres">
      <dgm:prSet presAssocID="{2EAA59A1-7080-4590-BF88-9999591E9597}" presName="Name0" presStyleCnt="0">
        <dgm:presLayoutVars>
          <dgm:animLvl val="lvl"/>
          <dgm:resizeHandles val="exact"/>
        </dgm:presLayoutVars>
      </dgm:prSet>
      <dgm:spPr/>
    </dgm:pt>
    <dgm:pt modelId="{E0DAFB71-D416-4E71-AC32-934AE653DE5B}" type="pres">
      <dgm:prSet presAssocID="{4ECE7C83-B2EE-42D5-A092-6B8E6D43CB59}" presName="compositeNode" presStyleCnt="0">
        <dgm:presLayoutVars>
          <dgm:bulletEnabled val="1"/>
        </dgm:presLayoutVars>
      </dgm:prSet>
      <dgm:spPr/>
    </dgm:pt>
    <dgm:pt modelId="{A32519E9-E6CC-4315-8CB1-55500B8A7012}" type="pres">
      <dgm:prSet presAssocID="{4ECE7C83-B2EE-42D5-A092-6B8E6D43CB59}" presName="bgRect" presStyleLbl="alignNode1" presStyleIdx="0" presStyleCnt="4"/>
      <dgm:spPr/>
    </dgm:pt>
    <dgm:pt modelId="{5EC3905B-59AC-4666-8F64-A9483BE6D40B}" type="pres">
      <dgm:prSet presAssocID="{74ED5C78-062A-46FD-B004-4B83A88DC360}" presName="sibTransNodeRect" presStyleLbl="alignNode1" presStyleIdx="0" presStyleCnt="4">
        <dgm:presLayoutVars>
          <dgm:chMax val="0"/>
          <dgm:bulletEnabled val="1"/>
        </dgm:presLayoutVars>
      </dgm:prSet>
      <dgm:spPr/>
    </dgm:pt>
    <dgm:pt modelId="{CA159AA6-16D6-49C1-BA92-662A96F37203}" type="pres">
      <dgm:prSet presAssocID="{4ECE7C83-B2EE-42D5-A092-6B8E6D43CB59}" presName="nodeRect" presStyleLbl="alignNode1" presStyleIdx="0" presStyleCnt="4">
        <dgm:presLayoutVars>
          <dgm:bulletEnabled val="1"/>
        </dgm:presLayoutVars>
      </dgm:prSet>
      <dgm:spPr/>
    </dgm:pt>
    <dgm:pt modelId="{DE4C6916-D283-4DB8-AB43-9465A1014B16}" type="pres">
      <dgm:prSet presAssocID="{74ED5C78-062A-46FD-B004-4B83A88DC360}" presName="sibTrans" presStyleCnt="0"/>
      <dgm:spPr/>
    </dgm:pt>
    <dgm:pt modelId="{E5F2AC8F-68E3-4C8B-9502-965450DD8E49}" type="pres">
      <dgm:prSet presAssocID="{A24890CA-7BBB-4616-9E23-3A784E86149F}" presName="compositeNode" presStyleCnt="0">
        <dgm:presLayoutVars>
          <dgm:bulletEnabled val="1"/>
        </dgm:presLayoutVars>
      </dgm:prSet>
      <dgm:spPr/>
    </dgm:pt>
    <dgm:pt modelId="{423F75ED-F9C0-4EF9-BDEB-E4E40A345575}" type="pres">
      <dgm:prSet presAssocID="{A24890CA-7BBB-4616-9E23-3A784E86149F}" presName="bgRect" presStyleLbl="alignNode1" presStyleIdx="1" presStyleCnt="4"/>
      <dgm:spPr/>
    </dgm:pt>
    <dgm:pt modelId="{E3BAD506-8F04-41CC-9294-813CA462C9F1}" type="pres">
      <dgm:prSet presAssocID="{1EC6E40E-5891-4359-AB8E-C218E2AED855}" presName="sibTransNodeRect" presStyleLbl="alignNode1" presStyleIdx="1" presStyleCnt="4">
        <dgm:presLayoutVars>
          <dgm:chMax val="0"/>
          <dgm:bulletEnabled val="1"/>
        </dgm:presLayoutVars>
      </dgm:prSet>
      <dgm:spPr/>
    </dgm:pt>
    <dgm:pt modelId="{28344FD8-D511-4BA5-BE5E-C23B139EC6AE}" type="pres">
      <dgm:prSet presAssocID="{A24890CA-7BBB-4616-9E23-3A784E86149F}" presName="nodeRect" presStyleLbl="alignNode1" presStyleIdx="1" presStyleCnt="4">
        <dgm:presLayoutVars>
          <dgm:bulletEnabled val="1"/>
        </dgm:presLayoutVars>
      </dgm:prSet>
      <dgm:spPr/>
    </dgm:pt>
    <dgm:pt modelId="{7B2C8F5F-7CBC-4E7D-8BBA-3B22B499E90B}" type="pres">
      <dgm:prSet presAssocID="{1EC6E40E-5891-4359-AB8E-C218E2AED855}" presName="sibTrans" presStyleCnt="0"/>
      <dgm:spPr/>
    </dgm:pt>
    <dgm:pt modelId="{892E9F84-361D-42DC-ADAD-BFAF30E2FCEB}" type="pres">
      <dgm:prSet presAssocID="{5087BAA9-1941-47F3-B0FA-01C844CDA09E}" presName="compositeNode" presStyleCnt="0">
        <dgm:presLayoutVars>
          <dgm:bulletEnabled val="1"/>
        </dgm:presLayoutVars>
      </dgm:prSet>
      <dgm:spPr/>
    </dgm:pt>
    <dgm:pt modelId="{5ADC1E9A-7675-4529-AE4F-12D927FB22A7}" type="pres">
      <dgm:prSet presAssocID="{5087BAA9-1941-47F3-B0FA-01C844CDA09E}" presName="bgRect" presStyleLbl="alignNode1" presStyleIdx="2" presStyleCnt="4"/>
      <dgm:spPr/>
    </dgm:pt>
    <dgm:pt modelId="{7CA5A6B2-AD4D-494A-BD04-BBB19D8116A8}" type="pres">
      <dgm:prSet presAssocID="{4111D463-9F7B-4BAB-AE88-3F005A7A642B}" presName="sibTransNodeRect" presStyleLbl="alignNode1" presStyleIdx="2" presStyleCnt="4">
        <dgm:presLayoutVars>
          <dgm:chMax val="0"/>
          <dgm:bulletEnabled val="1"/>
        </dgm:presLayoutVars>
      </dgm:prSet>
      <dgm:spPr/>
    </dgm:pt>
    <dgm:pt modelId="{AF43542F-2D3F-4F7D-839A-9D440CD846D0}" type="pres">
      <dgm:prSet presAssocID="{5087BAA9-1941-47F3-B0FA-01C844CDA09E}" presName="nodeRect" presStyleLbl="alignNode1" presStyleIdx="2" presStyleCnt="4">
        <dgm:presLayoutVars>
          <dgm:bulletEnabled val="1"/>
        </dgm:presLayoutVars>
      </dgm:prSet>
      <dgm:spPr/>
    </dgm:pt>
    <dgm:pt modelId="{3E9266C8-AD4E-42F8-B09C-134312932E05}" type="pres">
      <dgm:prSet presAssocID="{4111D463-9F7B-4BAB-AE88-3F005A7A642B}" presName="sibTrans" presStyleCnt="0"/>
      <dgm:spPr/>
    </dgm:pt>
    <dgm:pt modelId="{73A865A3-152E-4A5E-B22D-7CF1D5CEC3AF}" type="pres">
      <dgm:prSet presAssocID="{9E2718B9-4DD3-429A-9943-AC20F31A0CE0}" presName="compositeNode" presStyleCnt="0">
        <dgm:presLayoutVars>
          <dgm:bulletEnabled val="1"/>
        </dgm:presLayoutVars>
      </dgm:prSet>
      <dgm:spPr/>
    </dgm:pt>
    <dgm:pt modelId="{EFECF619-71D0-409F-8CF9-16D09D6CD049}" type="pres">
      <dgm:prSet presAssocID="{9E2718B9-4DD3-429A-9943-AC20F31A0CE0}" presName="bgRect" presStyleLbl="alignNode1" presStyleIdx="3" presStyleCnt="4"/>
      <dgm:spPr/>
    </dgm:pt>
    <dgm:pt modelId="{520D0677-0FA8-4788-8DB9-C4688276289D}" type="pres">
      <dgm:prSet presAssocID="{85A8B843-1B20-48B3-9D36-F7AE0CB66530}" presName="sibTransNodeRect" presStyleLbl="alignNode1" presStyleIdx="3" presStyleCnt="4">
        <dgm:presLayoutVars>
          <dgm:chMax val="0"/>
          <dgm:bulletEnabled val="1"/>
        </dgm:presLayoutVars>
      </dgm:prSet>
      <dgm:spPr/>
    </dgm:pt>
    <dgm:pt modelId="{C33D1EC9-C469-423E-9647-8D29D883FBF4}" type="pres">
      <dgm:prSet presAssocID="{9E2718B9-4DD3-429A-9943-AC20F31A0CE0}" presName="nodeRect" presStyleLbl="alignNode1" presStyleIdx="3" presStyleCnt="4">
        <dgm:presLayoutVars>
          <dgm:bulletEnabled val="1"/>
        </dgm:presLayoutVars>
      </dgm:prSet>
      <dgm:spPr/>
    </dgm:pt>
  </dgm:ptLst>
  <dgm:cxnLst>
    <dgm:cxn modelId="{7471D801-8ABD-4604-8BA0-35315536ACCA}" type="presOf" srcId="{5087BAA9-1941-47F3-B0FA-01C844CDA09E}" destId="{5ADC1E9A-7675-4529-AE4F-12D927FB22A7}" srcOrd="0" destOrd="0" presId="urn:microsoft.com/office/officeart/2016/7/layout/LinearBlockProcessNumbered"/>
    <dgm:cxn modelId="{81E82611-46B8-4112-A7C4-F8D1083551A1}" srcId="{2EAA59A1-7080-4590-BF88-9999591E9597}" destId="{5087BAA9-1941-47F3-B0FA-01C844CDA09E}" srcOrd="2" destOrd="0" parTransId="{5737B470-E1E3-428D-B190-7B930751EF52}" sibTransId="{4111D463-9F7B-4BAB-AE88-3F005A7A642B}"/>
    <dgm:cxn modelId="{C94CA217-B4E2-4D49-AFE6-989F5A52EB41}" type="presOf" srcId="{9E2718B9-4DD3-429A-9943-AC20F31A0CE0}" destId="{C33D1EC9-C469-423E-9647-8D29D883FBF4}" srcOrd="1" destOrd="0" presId="urn:microsoft.com/office/officeart/2016/7/layout/LinearBlockProcessNumbered"/>
    <dgm:cxn modelId="{47025218-4152-4B13-9BCA-806190B4A8C8}" type="presOf" srcId="{A24890CA-7BBB-4616-9E23-3A784E86149F}" destId="{28344FD8-D511-4BA5-BE5E-C23B139EC6AE}" srcOrd="1" destOrd="0" presId="urn:microsoft.com/office/officeart/2016/7/layout/LinearBlockProcessNumbered"/>
    <dgm:cxn modelId="{9047411D-461C-44DC-BF75-9A67F0F8E8DF}" type="presOf" srcId="{4ECE7C83-B2EE-42D5-A092-6B8E6D43CB59}" destId="{CA159AA6-16D6-49C1-BA92-662A96F37203}" srcOrd="1" destOrd="0" presId="urn:microsoft.com/office/officeart/2016/7/layout/LinearBlockProcessNumbered"/>
    <dgm:cxn modelId="{6280AB1E-196C-449B-98A5-77D75C6A873E}" srcId="{2EAA59A1-7080-4590-BF88-9999591E9597}" destId="{9E2718B9-4DD3-429A-9943-AC20F31A0CE0}" srcOrd="3" destOrd="0" parTransId="{50FDF897-7114-4E6A-A918-567FC59DFA64}" sibTransId="{85A8B843-1B20-48B3-9D36-F7AE0CB66530}"/>
    <dgm:cxn modelId="{01A0E236-23C4-4B66-B25E-D82D19DF5D08}" type="presOf" srcId="{2EAA59A1-7080-4590-BF88-9999591E9597}" destId="{91B0FAF7-3714-4168-9969-1E9D3ADA889A}" srcOrd="0" destOrd="0" presId="urn:microsoft.com/office/officeart/2016/7/layout/LinearBlockProcessNumbered"/>
    <dgm:cxn modelId="{D7B18E40-ACC4-49DD-A6E7-3A2CF7E51D96}" type="presOf" srcId="{4ECE7C83-B2EE-42D5-A092-6B8E6D43CB59}" destId="{A32519E9-E6CC-4315-8CB1-55500B8A7012}" srcOrd="0" destOrd="0" presId="urn:microsoft.com/office/officeart/2016/7/layout/LinearBlockProcessNumbered"/>
    <dgm:cxn modelId="{A0BA6050-3CEB-4D8C-948B-1CF36E121EE9}" type="presOf" srcId="{4111D463-9F7B-4BAB-AE88-3F005A7A642B}" destId="{7CA5A6B2-AD4D-494A-BD04-BBB19D8116A8}" srcOrd="0" destOrd="0" presId="urn:microsoft.com/office/officeart/2016/7/layout/LinearBlockProcessNumbered"/>
    <dgm:cxn modelId="{28B81F73-64D3-4CC3-B739-462B7BD977F8}" srcId="{2EAA59A1-7080-4590-BF88-9999591E9597}" destId="{4ECE7C83-B2EE-42D5-A092-6B8E6D43CB59}" srcOrd="0" destOrd="0" parTransId="{D9C0B174-3FB1-4810-9B64-A921D3D25B21}" sibTransId="{74ED5C78-062A-46FD-B004-4B83A88DC360}"/>
    <dgm:cxn modelId="{5918BEB2-3B2C-47D8-8DB1-82B4E059A2AE}" type="presOf" srcId="{85A8B843-1B20-48B3-9D36-F7AE0CB66530}" destId="{520D0677-0FA8-4788-8DB9-C4688276289D}" srcOrd="0" destOrd="0" presId="urn:microsoft.com/office/officeart/2016/7/layout/LinearBlockProcessNumbered"/>
    <dgm:cxn modelId="{B27C26CA-E5E1-4C2C-B141-505E709D28AC}" type="presOf" srcId="{5087BAA9-1941-47F3-B0FA-01C844CDA09E}" destId="{AF43542F-2D3F-4F7D-839A-9D440CD846D0}" srcOrd="1" destOrd="0" presId="urn:microsoft.com/office/officeart/2016/7/layout/LinearBlockProcessNumbered"/>
    <dgm:cxn modelId="{86F600D7-91B3-4EF5-941E-FFD963884A84}" type="presOf" srcId="{74ED5C78-062A-46FD-B004-4B83A88DC360}" destId="{5EC3905B-59AC-4666-8F64-A9483BE6D40B}" srcOrd="0" destOrd="0" presId="urn:microsoft.com/office/officeart/2016/7/layout/LinearBlockProcessNumbered"/>
    <dgm:cxn modelId="{855411E7-879A-41E1-A64E-C20CB6AB3EBA}" srcId="{2EAA59A1-7080-4590-BF88-9999591E9597}" destId="{A24890CA-7BBB-4616-9E23-3A784E86149F}" srcOrd="1" destOrd="0" parTransId="{0747961A-E394-4905-9856-3F617D3349AC}" sibTransId="{1EC6E40E-5891-4359-AB8E-C218E2AED855}"/>
    <dgm:cxn modelId="{670254EF-8392-4A41-AC17-304AAB8F01CA}" type="presOf" srcId="{A24890CA-7BBB-4616-9E23-3A784E86149F}" destId="{423F75ED-F9C0-4EF9-BDEB-E4E40A345575}" srcOrd="0" destOrd="0" presId="urn:microsoft.com/office/officeart/2016/7/layout/LinearBlockProcessNumbered"/>
    <dgm:cxn modelId="{FBA35CF4-1DE3-48A9-B212-984D37BB46DE}" type="presOf" srcId="{1EC6E40E-5891-4359-AB8E-C218E2AED855}" destId="{E3BAD506-8F04-41CC-9294-813CA462C9F1}" srcOrd="0" destOrd="0" presId="urn:microsoft.com/office/officeart/2016/7/layout/LinearBlockProcessNumbered"/>
    <dgm:cxn modelId="{51CA65FB-3308-42EC-A107-ED90CE8F7D12}" type="presOf" srcId="{9E2718B9-4DD3-429A-9943-AC20F31A0CE0}" destId="{EFECF619-71D0-409F-8CF9-16D09D6CD049}" srcOrd="0" destOrd="0" presId="urn:microsoft.com/office/officeart/2016/7/layout/LinearBlockProcessNumbered"/>
    <dgm:cxn modelId="{82CEFD52-7C38-4FD7-B00A-3E6B0A6CFF1C}" type="presParOf" srcId="{91B0FAF7-3714-4168-9969-1E9D3ADA889A}" destId="{E0DAFB71-D416-4E71-AC32-934AE653DE5B}" srcOrd="0" destOrd="0" presId="urn:microsoft.com/office/officeart/2016/7/layout/LinearBlockProcessNumbered"/>
    <dgm:cxn modelId="{68CF87C7-5B9C-4780-BD5A-3B453FF0C9F7}" type="presParOf" srcId="{E0DAFB71-D416-4E71-AC32-934AE653DE5B}" destId="{A32519E9-E6CC-4315-8CB1-55500B8A7012}" srcOrd="0" destOrd="0" presId="urn:microsoft.com/office/officeart/2016/7/layout/LinearBlockProcessNumbered"/>
    <dgm:cxn modelId="{63244A1E-D6C8-4475-A9B9-CED70ED80A78}" type="presParOf" srcId="{E0DAFB71-D416-4E71-AC32-934AE653DE5B}" destId="{5EC3905B-59AC-4666-8F64-A9483BE6D40B}" srcOrd="1" destOrd="0" presId="urn:microsoft.com/office/officeart/2016/7/layout/LinearBlockProcessNumbered"/>
    <dgm:cxn modelId="{F90B2F5C-A152-4155-AE0B-EF4AC7A697DB}" type="presParOf" srcId="{E0DAFB71-D416-4E71-AC32-934AE653DE5B}" destId="{CA159AA6-16D6-49C1-BA92-662A96F37203}" srcOrd="2" destOrd="0" presId="urn:microsoft.com/office/officeart/2016/7/layout/LinearBlockProcessNumbered"/>
    <dgm:cxn modelId="{F8A3267C-1127-4B27-8056-78A9DC2414BC}" type="presParOf" srcId="{91B0FAF7-3714-4168-9969-1E9D3ADA889A}" destId="{DE4C6916-D283-4DB8-AB43-9465A1014B16}" srcOrd="1" destOrd="0" presId="urn:microsoft.com/office/officeart/2016/7/layout/LinearBlockProcessNumbered"/>
    <dgm:cxn modelId="{5B694199-D092-45EF-8B26-000C216741FD}" type="presParOf" srcId="{91B0FAF7-3714-4168-9969-1E9D3ADA889A}" destId="{E5F2AC8F-68E3-4C8B-9502-965450DD8E49}" srcOrd="2" destOrd="0" presId="urn:microsoft.com/office/officeart/2016/7/layout/LinearBlockProcessNumbered"/>
    <dgm:cxn modelId="{81EDC136-F363-4BE6-9806-87C671430D42}" type="presParOf" srcId="{E5F2AC8F-68E3-4C8B-9502-965450DD8E49}" destId="{423F75ED-F9C0-4EF9-BDEB-E4E40A345575}" srcOrd="0" destOrd="0" presId="urn:microsoft.com/office/officeart/2016/7/layout/LinearBlockProcessNumbered"/>
    <dgm:cxn modelId="{27CB0462-DB9C-4AC3-A284-04707F330051}" type="presParOf" srcId="{E5F2AC8F-68E3-4C8B-9502-965450DD8E49}" destId="{E3BAD506-8F04-41CC-9294-813CA462C9F1}" srcOrd="1" destOrd="0" presId="urn:microsoft.com/office/officeart/2016/7/layout/LinearBlockProcessNumbered"/>
    <dgm:cxn modelId="{8AFB8456-2E45-4FA7-BB51-A7DC889D241C}" type="presParOf" srcId="{E5F2AC8F-68E3-4C8B-9502-965450DD8E49}" destId="{28344FD8-D511-4BA5-BE5E-C23B139EC6AE}" srcOrd="2" destOrd="0" presId="urn:microsoft.com/office/officeart/2016/7/layout/LinearBlockProcessNumbered"/>
    <dgm:cxn modelId="{50303816-E692-4A00-8484-9851AFCA597E}" type="presParOf" srcId="{91B0FAF7-3714-4168-9969-1E9D3ADA889A}" destId="{7B2C8F5F-7CBC-4E7D-8BBA-3B22B499E90B}" srcOrd="3" destOrd="0" presId="urn:microsoft.com/office/officeart/2016/7/layout/LinearBlockProcessNumbered"/>
    <dgm:cxn modelId="{6F7C954B-2038-4220-AC3E-4BB98382C84A}" type="presParOf" srcId="{91B0FAF7-3714-4168-9969-1E9D3ADA889A}" destId="{892E9F84-361D-42DC-ADAD-BFAF30E2FCEB}" srcOrd="4" destOrd="0" presId="urn:microsoft.com/office/officeart/2016/7/layout/LinearBlockProcessNumbered"/>
    <dgm:cxn modelId="{48219C6A-41B9-4B90-B5E5-7B5EF3CB3C94}" type="presParOf" srcId="{892E9F84-361D-42DC-ADAD-BFAF30E2FCEB}" destId="{5ADC1E9A-7675-4529-AE4F-12D927FB22A7}" srcOrd="0" destOrd="0" presId="urn:microsoft.com/office/officeart/2016/7/layout/LinearBlockProcessNumbered"/>
    <dgm:cxn modelId="{134ECB5E-30F2-4744-90D7-ECE4BBBDC6B4}" type="presParOf" srcId="{892E9F84-361D-42DC-ADAD-BFAF30E2FCEB}" destId="{7CA5A6B2-AD4D-494A-BD04-BBB19D8116A8}" srcOrd="1" destOrd="0" presId="urn:microsoft.com/office/officeart/2016/7/layout/LinearBlockProcessNumbered"/>
    <dgm:cxn modelId="{621E9C07-44FD-4994-A25B-AAFE79F84859}" type="presParOf" srcId="{892E9F84-361D-42DC-ADAD-BFAF30E2FCEB}" destId="{AF43542F-2D3F-4F7D-839A-9D440CD846D0}" srcOrd="2" destOrd="0" presId="urn:microsoft.com/office/officeart/2016/7/layout/LinearBlockProcessNumbered"/>
    <dgm:cxn modelId="{819D3CF2-CE37-413F-A1E0-6FF035C1EF7C}" type="presParOf" srcId="{91B0FAF7-3714-4168-9969-1E9D3ADA889A}" destId="{3E9266C8-AD4E-42F8-B09C-134312932E05}" srcOrd="5" destOrd="0" presId="urn:microsoft.com/office/officeart/2016/7/layout/LinearBlockProcessNumbered"/>
    <dgm:cxn modelId="{09C8F2EA-DF0B-483C-826C-E1B591736ED8}" type="presParOf" srcId="{91B0FAF7-3714-4168-9969-1E9D3ADA889A}" destId="{73A865A3-152E-4A5E-B22D-7CF1D5CEC3AF}" srcOrd="6" destOrd="0" presId="urn:microsoft.com/office/officeart/2016/7/layout/LinearBlockProcessNumbered"/>
    <dgm:cxn modelId="{F4102A36-E2E4-4EB8-A551-6E8841D9370E}" type="presParOf" srcId="{73A865A3-152E-4A5E-B22D-7CF1D5CEC3AF}" destId="{EFECF619-71D0-409F-8CF9-16D09D6CD049}" srcOrd="0" destOrd="0" presId="urn:microsoft.com/office/officeart/2016/7/layout/LinearBlockProcessNumbered"/>
    <dgm:cxn modelId="{558FB78F-99E3-4850-A5E1-5E5E88F14288}" type="presParOf" srcId="{73A865A3-152E-4A5E-B22D-7CF1D5CEC3AF}" destId="{520D0677-0FA8-4788-8DB9-C4688276289D}" srcOrd="1" destOrd="0" presId="urn:microsoft.com/office/officeart/2016/7/layout/LinearBlockProcessNumbered"/>
    <dgm:cxn modelId="{822746F2-907F-45D1-BFD2-B372CD6F1DFE}" type="presParOf" srcId="{73A865A3-152E-4A5E-B22D-7CF1D5CEC3AF}" destId="{C33D1EC9-C469-423E-9647-8D29D883FBF4}"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858A11E-2DC4-4281-839F-D0EF1D9B9EE2}" type="doc">
      <dgm:prSet loTypeId="urn:microsoft.com/office/officeart/2008/layout/LinedList" loCatId="Inbox" qsTypeId="urn:microsoft.com/office/officeart/2005/8/quickstyle/simple1" qsCatId="simple" csTypeId="urn:microsoft.com/office/officeart/2005/8/colors/colorful2" csCatId="colorful" phldr="1"/>
      <dgm:spPr/>
      <dgm:t>
        <a:bodyPr/>
        <a:lstStyle/>
        <a:p>
          <a:endParaRPr lang="en-US"/>
        </a:p>
      </dgm:t>
    </dgm:pt>
    <dgm:pt modelId="{AD696CD8-68C0-418C-808E-B536A984C1C8}">
      <dgm:prSet/>
      <dgm:spPr/>
      <dgm:t>
        <a:bodyPr/>
        <a:lstStyle/>
        <a:p>
          <a:r>
            <a:rPr lang="en-US" b="1"/>
            <a:t>Problems Due to Inadequate Sanitation: </a:t>
          </a:r>
          <a:endParaRPr lang="en-US" b="0"/>
        </a:p>
      </dgm:t>
    </dgm:pt>
    <dgm:pt modelId="{A201E479-103A-4252-933E-31C59EDF7AA9}" type="parTrans" cxnId="{5D50AF6C-0425-45B1-AE0A-7568318DBA22}">
      <dgm:prSet/>
      <dgm:spPr/>
      <dgm:t>
        <a:bodyPr/>
        <a:lstStyle/>
        <a:p>
          <a:endParaRPr lang="en-US"/>
        </a:p>
      </dgm:t>
    </dgm:pt>
    <dgm:pt modelId="{1AF82FBF-74B6-40AA-A089-81A00F5C8BC8}" type="sibTrans" cxnId="{5D50AF6C-0425-45B1-AE0A-7568318DBA22}">
      <dgm:prSet phldrT="1" phldr="0"/>
      <dgm:spPr/>
      <dgm:t>
        <a:bodyPr/>
        <a:lstStyle/>
        <a:p>
          <a:endParaRPr lang="en-US"/>
        </a:p>
      </dgm:t>
    </dgm:pt>
    <dgm:pt modelId="{B0B357CF-AC1F-4B37-BE69-946815BDDF7E}">
      <dgm:prSet/>
      <dgm:spPr/>
      <dgm:t>
        <a:bodyPr/>
        <a:lstStyle/>
        <a:p>
          <a:r>
            <a:rPr lang="en-US" b="0"/>
            <a:t>Various problems in practical implementation for prevention of diseases are due to the fact that the majority of livestock is managed by illiterate and ignorant persons who ignore the basic principles of hygiene and sanitation. Majority of causes for spread of diseases could be ascribed to improper sanitation which gives shelter to carriers of germs. </a:t>
          </a:r>
        </a:p>
      </dgm:t>
    </dgm:pt>
    <dgm:pt modelId="{66598A01-DC11-4AB1-9004-D0430370832A}" type="parTrans" cxnId="{03A3ABE2-1251-4E3D-B3D1-FBA43B598241}">
      <dgm:prSet/>
      <dgm:spPr/>
      <dgm:t>
        <a:bodyPr/>
        <a:lstStyle/>
        <a:p>
          <a:endParaRPr lang="en-US"/>
        </a:p>
      </dgm:t>
    </dgm:pt>
    <dgm:pt modelId="{D83B02BF-3461-4951-A80E-4BA32E0B0B21}" type="sibTrans" cxnId="{03A3ABE2-1251-4E3D-B3D1-FBA43B598241}">
      <dgm:prSet phldrT="2" phldr="0"/>
      <dgm:spPr/>
      <dgm:t>
        <a:bodyPr/>
        <a:lstStyle/>
        <a:p>
          <a:endParaRPr lang="en-US"/>
        </a:p>
      </dgm:t>
    </dgm:pt>
    <dgm:pt modelId="{C1F1D6DD-88DE-4836-8ADA-0FBF4725C4FF}">
      <dgm:prSet/>
      <dgm:spPr/>
      <dgm:t>
        <a:bodyPr/>
        <a:lstStyle/>
        <a:p>
          <a:r>
            <a:rPr lang="en-IN" b="1"/>
            <a:t>Importance: </a:t>
          </a:r>
          <a:endParaRPr lang="en-IN" b="0"/>
        </a:p>
      </dgm:t>
    </dgm:pt>
    <dgm:pt modelId="{33810632-170E-4793-A53A-DD8539586511}" type="parTrans" cxnId="{4C7ED99E-34CF-4E51-96D7-C4A69347724C}">
      <dgm:prSet/>
      <dgm:spPr/>
      <dgm:t>
        <a:bodyPr/>
        <a:lstStyle/>
        <a:p>
          <a:endParaRPr lang="en-US"/>
        </a:p>
      </dgm:t>
    </dgm:pt>
    <dgm:pt modelId="{F3B535DE-98FA-4A01-A0A8-C1B53D930B70}" type="sibTrans" cxnId="{4C7ED99E-34CF-4E51-96D7-C4A69347724C}">
      <dgm:prSet phldrT="3" phldr="0"/>
      <dgm:spPr/>
      <dgm:t>
        <a:bodyPr/>
        <a:lstStyle/>
        <a:p>
          <a:endParaRPr lang="en-US"/>
        </a:p>
      </dgm:t>
    </dgm:pt>
    <dgm:pt modelId="{A790B5EC-61DD-4824-93EE-E8D90052171A}">
      <dgm:prSet/>
      <dgm:spPr/>
      <dgm:t>
        <a:bodyPr/>
        <a:lstStyle/>
        <a:p>
          <a:r>
            <a:rPr lang="en-US" b="0"/>
            <a:t>Proper cleaning and sanitation removes most of germs and parasites along with dirt, thereby remaining germs are few in number and possibly in weaken condition so as to be harmless under ordinary conditions. </a:t>
          </a:r>
        </a:p>
      </dgm:t>
    </dgm:pt>
    <dgm:pt modelId="{00360681-A493-41EB-996D-3C8710AE0CAF}" type="parTrans" cxnId="{0FF69EF5-66A2-446E-B9EC-2B64F1899A81}">
      <dgm:prSet/>
      <dgm:spPr/>
      <dgm:t>
        <a:bodyPr/>
        <a:lstStyle/>
        <a:p>
          <a:endParaRPr lang="en-US"/>
        </a:p>
      </dgm:t>
    </dgm:pt>
    <dgm:pt modelId="{05E05695-EC88-4EA5-93CC-6CECF6AC238E}" type="sibTrans" cxnId="{0FF69EF5-66A2-446E-B9EC-2B64F1899A81}">
      <dgm:prSet phldrT="4" phldr="0"/>
      <dgm:spPr/>
      <dgm:t>
        <a:bodyPr/>
        <a:lstStyle/>
        <a:p>
          <a:endParaRPr lang="en-US"/>
        </a:p>
      </dgm:t>
    </dgm:pt>
    <dgm:pt modelId="{BD677438-E36E-4271-8E97-B799913CFA03}">
      <dgm:prSet/>
      <dgm:spPr/>
      <dgm:t>
        <a:bodyPr/>
        <a:lstStyle/>
        <a:p>
          <a:r>
            <a:rPr lang="en-IN" b="0" dirty="0"/>
            <a:t>:</a:t>
          </a:r>
        </a:p>
      </dgm:t>
    </dgm:pt>
    <dgm:pt modelId="{5104F82E-1282-4B26-8BEC-D1FC241BA3E7}" type="parTrans" cxnId="{95EC6219-5931-4344-B847-DEE13B3BE6A3}">
      <dgm:prSet/>
      <dgm:spPr/>
      <dgm:t>
        <a:bodyPr/>
        <a:lstStyle/>
        <a:p>
          <a:endParaRPr lang="en-US"/>
        </a:p>
      </dgm:t>
    </dgm:pt>
    <dgm:pt modelId="{2A1A1F3C-7EFD-43C6-90AE-D01567F110FD}" type="sibTrans" cxnId="{95EC6219-5931-4344-B847-DEE13B3BE6A3}">
      <dgm:prSet phldrT="5" phldr="0"/>
      <dgm:spPr/>
      <dgm:t>
        <a:bodyPr/>
        <a:lstStyle/>
        <a:p>
          <a:endParaRPr lang="en-US"/>
        </a:p>
      </dgm:t>
    </dgm:pt>
    <dgm:pt modelId="{55A38298-CF2D-41A5-8931-72F5D3595351}" type="pres">
      <dgm:prSet presAssocID="{2858A11E-2DC4-4281-839F-D0EF1D9B9EE2}" presName="vert0" presStyleCnt="0">
        <dgm:presLayoutVars>
          <dgm:dir/>
          <dgm:animOne val="branch"/>
          <dgm:animLvl val="lvl"/>
        </dgm:presLayoutVars>
      </dgm:prSet>
      <dgm:spPr/>
    </dgm:pt>
    <dgm:pt modelId="{B3A37975-F890-47F6-9DDC-4D3EF0DD070B}" type="pres">
      <dgm:prSet presAssocID="{AD696CD8-68C0-418C-808E-B536A984C1C8}" presName="thickLine" presStyleLbl="alignNode1" presStyleIdx="0" presStyleCnt="5"/>
      <dgm:spPr/>
    </dgm:pt>
    <dgm:pt modelId="{0D8103E7-7604-4353-84B7-DE05BBFC1846}" type="pres">
      <dgm:prSet presAssocID="{AD696CD8-68C0-418C-808E-B536A984C1C8}" presName="horz1" presStyleCnt="0"/>
      <dgm:spPr/>
    </dgm:pt>
    <dgm:pt modelId="{E220323C-29B9-4A51-8E56-2E2159F8DD65}" type="pres">
      <dgm:prSet presAssocID="{AD696CD8-68C0-418C-808E-B536A984C1C8}" presName="tx1" presStyleLbl="revTx" presStyleIdx="0" presStyleCnt="5"/>
      <dgm:spPr/>
    </dgm:pt>
    <dgm:pt modelId="{887F8C76-CD3C-48AD-9E74-BF205AC88358}" type="pres">
      <dgm:prSet presAssocID="{AD696CD8-68C0-418C-808E-B536A984C1C8}" presName="vert1" presStyleCnt="0"/>
      <dgm:spPr/>
    </dgm:pt>
    <dgm:pt modelId="{CF500E4F-1189-4ACC-BA2C-5412292E5F90}" type="pres">
      <dgm:prSet presAssocID="{B0B357CF-AC1F-4B37-BE69-946815BDDF7E}" presName="thickLine" presStyleLbl="alignNode1" presStyleIdx="1" presStyleCnt="5"/>
      <dgm:spPr/>
    </dgm:pt>
    <dgm:pt modelId="{54F7ACC9-AF3C-4D85-8410-93A480B84F38}" type="pres">
      <dgm:prSet presAssocID="{B0B357CF-AC1F-4B37-BE69-946815BDDF7E}" presName="horz1" presStyleCnt="0"/>
      <dgm:spPr/>
    </dgm:pt>
    <dgm:pt modelId="{D2F94C1B-865D-4A9F-9380-D90C1B308AB6}" type="pres">
      <dgm:prSet presAssocID="{B0B357CF-AC1F-4B37-BE69-946815BDDF7E}" presName="tx1" presStyleLbl="revTx" presStyleIdx="1" presStyleCnt="5"/>
      <dgm:spPr/>
    </dgm:pt>
    <dgm:pt modelId="{27216CFF-9592-4F42-BF48-DF0F817AD1C8}" type="pres">
      <dgm:prSet presAssocID="{B0B357CF-AC1F-4B37-BE69-946815BDDF7E}" presName="vert1" presStyleCnt="0"/>
      <dgm:spPr/>
    </dgm:pt>
    <dgm:pt modelId="{18849A0B-01FB-4C31-873A-372DF30F62A8}" type="pres">
      <dgm:prSet presAssocID="{C1F1D6DD-88DE-4836-8ADA-0FBF4725C4FF}" presName="thickLine" presStyleLbl="alignNode1" presStyleIdx="2" presStyleCnt="5"/>
      <dgm:spPr/>
    </dgm:pt>
    <dgm:pt modelId="{1999D24C-19B3-4B60-B0FB-238FCB9450D8}" type="pres">
      <dgm:prSet presAssocID="{C1F1D6DD-88DE-4836-8ADA-0FBF4725C4FF}" presName="horz1" presStyleCnt="0"/>
      <dgm:spPr/>
    </dgm:pt>
    <dgm:pt modelId="{CEF87E68-44B8-4CAC-9CCC-80716D4B938F}" type="pres">
      <dgm:prSet presAssocID="{C1F1D6DD-88DE-4836-8ADA-0FBF4725C4FF}" presName="tx1" presStyleLbl="revTx" presStyleIdx="2" presStyleCnt="5"/>
      <dgm:spPr/>
    </dgm:pt>
    <dgm:pt modelId="{666D18EB-A277-4408-B012-BBDFEFC38671}" type="pres">
      <dgm:prSet presAssocID="{C1F1D6DD-88DE-4836-8ADA-0FBF4725C4FF}" presName="vert1" presStyleCnt="0"/>
      <dgm:spPr/>
    </dgm:pt>
    <dgm:pt modelId="{0F637907-9C69-40C3-93A1-48193B1D87B4}" type="pres">
      <dgm:prSet presAssocID="{A790B5EC-61DD-4824-93EE-E8D90052171A}" presName="thickLine" presStyleLbl="alignNode1" presStyleIdx="3" presStyleCnt="5"/>
      <dgm:spPr/>
    </dgm:pt>
    <dgm:pt modelId="{32A06C67-1B97-4548-B12D-C2F28CC277F0}" type="pres">
      <dgm:prSet presAssocID="{A790B5EC-61DD-4824-93EE-E8D90052171A}" presName="horz1" presStyleCnt="0"/>
      <dgm:spPr/>
    </dgm:pt>
    <dgm:pt modelId="{A3F857C0-3965-4D2A-AEE4-754AD425B4E3}" type="pres">
      <dgm:prSet presAssocID="{A790B5EC-61DD-4824-93EE-E8D90052171A}" presName="tx1" presStyleLbl="revTx" presStyleIdx="3" presStyleCnt="5"/>
      <dgm:spPr/>
    </dgm:pt>
    <dgm:pt modelId="{F291F7E8-62B9-4817-97F4-232D114C833C}" type="pres">
      <dgm:prSet presAssocID="{A790B5EC-61DD-4824-93EE-E8D90052171A}" presName="vert1" presStyleCnt="0"/>
      <dgm:spPr/>
    </dgm:pt>
    <dgm:pt modelId="{CDE18404-BBAC-4D7B-8735-AE8F71488065}" type="pres">
      <dgm:prSet presAssocID="{BD677438-E36E-4271-8E97-B799913CFA03}" presName="thickLine" presStyleLbl="alignNode1" presStyleIdx="4" presStyleCnt="5"/>
      <dgm:spPr/>
    </dgm:pt>
    <dgm:pt modelId="{4851AF64-FD50-4461-8251-C7636FD99AF3}" type="pres">
      <dgm:prSet presAssocID="{BD677438-E36E-4271-8E97-B799913CFA03}" presName="horz1" presStyleCnt="0"/>
      <dgm:spPr/>
    </dgm:pt>
    <dgm:pt modelId="{195E5B7B-6926-4EEC-A89A-E1900EAD5303}" type="pres">
      <dgm:prSet presAssocID="{BD677438-E36E-4271-8E97-B799913CFA03}" presName="tx1" presStyleLbl="revTx" presStyleIdx="4" presStyleCnt="5"/>
      <dgm:spPr/>
    </dgm:pt>
    <dgm:pt modelId="{5340F319-30E9-465E-856C-AC4A3334FDC5}" type="pres">
      <dgm:prSet presAssocID="{BD677438-E36E-4271-8E97-B799913CFA03}" presName="vert1" presStyleCnt="0"/>
      <dgm:spPr/>
    </dgm:pt>
  </dgm:ptLst>
  <dgm:cxnLst>
    <dgm:cxn modelId="{9668020F-6CB8-4089-BC29-6730F5E840D6}" type="presOf" srcId="{AD696CD8-68C0-418C-808E-B536A984C1C8}" destId="{E220323C-29B9-4A51-8E56-2E2159F8DD65}" srcOrd="0" destOrd="0" presId="urn:microsoft.com/office/officeart/2008/layout/LinedList"/>
    <dgm:cxn modelId="{95EC6219-5931-4344-B847-DEE13B3BE6A3}" srcId="{2858A11E-2DC4-4281-839F-D0EF1D9B9EE2}" destId="{BD677438-E36E-4271-8E97-B799913CFA03}" srcOrd="4" destOrd="0" parTransId="{5104F82E-1282-4B26-8BEC-D1FC241BA3E7}" sibTransId="{2A1A1F3C-7EFD-43C6-90AE-D01567F110FD}"/>
    <dgm:cxn modelId="{5D50AF6C-0425-45B1-AE0A-7568318DBA22}" srcId="{2858A11E-2DC4-4281-839F-D0EF1D9B9EE2}" destId="{AD696CD8-68C0-418C-808E-B536A984C1C8}" srcOrd="0" destOrd="0" parTransId="{A201E479-103A-4252-933E-31C59EDF7AA9}" sibTransId="{1AF82FBF-74B6-40AA-A089-81A00F5C8BC8}"/>
    <dgm:cxn modelId="{8C032A72-AA65-4276-B5E2-C72735D2ABFE}" type="presOf" srcId="{B0B357CF-AC1F-4B37-BE69-946815BDDF7E}" destId="{D2F94C1B-865D-4A9F-9380-D90C1B308AB6}" srcOrd="0" destOrd="0" presId="urn:microsoft.com/office/officeart/2008/layout/LinedList"/>
    <dgm:cxn modelId="{037A625A-DBA9-4D9A-8FB2-E11FCF6CE897}" type="presOf" srcId="{2858A11E-2DC4-4281-839F-D0EF1D9B9EE2}" destId="{55A38298-CF2D-41A5-8931-72F5D3595351}" srcOrd="0" destOrd="0" presId="urn:microsoft.com/office/officeart/2008/layout/LinedList"/>
    <dgm:cxn modelId="{4C7ED99E-34CF-4E51-96D7-C4A69347724C}" srcId="{2858A11E-2DC4-4281-839F-D0EF1D9B9EE2}" destId="{C1F1D6DD-88DE-4836-8ADA-0FBF4725C4FF}" srcOrd="2" destOrd="0" parTransId="{33810632-170E-4793-A53A-DD8539586511}" sibTransId="{F3B535DE-98FA-4A01-A0A8-C1B53D930B70}"/>
    <dgm:cxn modelId="{A3D665DD-EF5F-4FF0-899C-1DFE9DDADA32}" type="presOf" srcId="{C1F1D6DD-88DE-4836-8ADA-0FBF4725C4FF}" destId="{CEF87E68-44B8-4CAC-9CCC-80716D4B938F}" srcOrd="0" destOrd="0" presId="urn:microsoft.com/office/officeart/2008/layout/LinedList"/>
    <dgm:cxn modelId="{03A3ABE2-1251-4E3D-B3D1-FBA43B598241}" srcId="{2858A11E-2DC4-4281-839F-D0EF1D9B9EE2}" destId="{B0B357CF-AC1F-4B37-BE69-946815BDDF7E}" srcOrd="1" destOrd="0" parTransId="{66598A01-DC11-4AB1-9004-D0430370832A}" sibTransId="{D83B02BF-3461-4951-A80E-4BA32E0B0B21}"/>
    <dgm:cxn modelId="{AC7CC7E8-A3E9-437A-BF0B-4E58BA2242E2}" type="presOf" srcId="{BD677438-E36E-4271-8E97-B799913CFA03}" destId="{195E5B7B-6926-4EEC-A89A-E1900EAD5303}" srcOrd="0" destOrd="0" presId="urn:microsoft.com/office/officeart/2008/layout/LinedList"/>
    <dgm:cxn modelId="{D58407F2-AA2F-4AA5-AB7B-FF1EB0349A93}" type="presOf" srcId="{A790B5EC-61DD-4824-93EE-E8D90052171A}" destId="{A3F857C0-3965-4D2A-AEE4-754AD425B4E3}" srcOrd="0" destOrd="0" presId="urn:microsoft.com/office/officeart/2008/layout/LinedList"/>
    <dgm:cxn modelId="{0FF69EF5-66A2-446E-B9EC-2B64F1899A81}" srcId="{2858A11E-2DC4-4281-839F-D0EF1D9B9EE2}" destId="{A790B5EC-61DD-4824-93EE-E8D90052171A}" srcOrd="3" destOrd="0" parTransId="{00360681-A493-41EB-996D-3C8710AE0CAF}" sibTransId="{05E05695-EC88-4EA5-93CC-6CECF6AC238E}"/>
    <dgm:cxn modelId="{E6521814-DF91-4ECC-9E64-0C0E0EF173D3}" type="presParOf" srcId="{55A38298-CF2D-41A5-8931-72F5D3595351}" destId="{B3A37975-F890-47F6-9DDC-4D3EF0DD070B}" srcOrd="0" destOrd="0" presId="urn:microsoft.com/office/officeart/2008/layout/LinedList"/>
    <dgm:cxn modelId="{228131B5-7EC6-47A1-8AFC-DFF071F1560E}" type="presParOf" srcId="{55A38298-CF2D-41A5-8931-72F5D3595351}" destId="{0D8103E7-7604-4353-84B7-DE05BBFC1846}" srcOrd="1" destOrd="0" presId="urn:microsoft.com/office/officeart/2008/layout/LinedList"/>
    <dgm:cxn modelId="{4DD23C29-0904-4322-9618-BDA81FE7E867}" type="presParOf" srcId="{0D8103E7-7604-4353-84B7-DE05BBFC1846}" destId="{E220323C-29B9-4A51-8E56-2E2159F8DD65}" srcOrd="0" destOrd="0" presId="urn:microsoft.com/office/officeart/2008/layout/LinedList"/>
    <dgm:cxn modelId="{E5C83C5B-61B5-40F7-B8D5-D63756C852F7}" type="presParOf" srcId="{0D8103E7-7604-4353-84B7-DE05BBFC1846}" destId="{887F8C76-CD3C-48AD-9E74-BF205AC88358}" srcOrd="1" destOrd="0" presId="urn:microsoft.com/office/officeart/2008/layout/LinedList"/>
    <dgm:cxn modelId="{FA8D63B0-173E-4471-A9E2-A6E6E9AE9D45}" type="presParOf" srcId="{55A38298-CF2D-41A5-8931-72F5D3595351}" destId="{CF500E4F-1189-4ACC-BA2C-5412292E5F90}" srcOrd="2" destOrd="0" presId="urn:microsoft.com/office/officeart/2008/layout/LinedList"/>
    <dgm:cxn modelId="{9E228E53-6C1C-4FE9-B5F6-54572CF93471}" type="presParOf" srcId="{55A38298-CF2D-41A5-8931-72F5D3595351}" destId="{54F7ACC9-AF3C-4D85-8410-93A480B84F38}" srcOrd="3" destOrd="0" presId="urn:microsoft.com/office/officeart/2008/layout/LinedList"/>
    <dgm:cxn modelId="{DF0AE0D1-634F-4421-9582-49D3262701E2}" type="presParOf" srcId="{54F7ACC9-AF3C-4D85-8410-93A480B84F38}" destId="{D2F94C1B-865D-4A9F-9380-D90C1B308AB6}" srcOrd="0" destOrd="0" presId="urn:microsoft.com/office/officeart/2008/layout/LinedList"/>
    <dgm:cxn modelId="{1B87939D-6974-4B8A-A3E5-51572A8FFF49}" type="presParOf" srcId="{54F7ACC9-AF3C-4D85-8410-93A480B84F38}" destId="{27216CFF-9592-4F42-BF48-DF0F817AD1C8}" srcOrd="1" destOrd="0" presId="urn:microsoft.com/office/officeart/2008/layout/LinedList"/>
    <dgm:cxn modelId="{24F56375-3A3B-4965-B546-159CA65AC887}" type="presParOf" srcId="{55A38298-CF2D-41A5-8931-72F5D3595351}" destId="{18849A0B-01FB-4C31-873A-372DF30F62A8}" srcOrd="4" destOrd="0" presId="urn:microsoft.com/office/officeart/2008/layout/LinedList"/>
    <dgm:cxn modelId="{BA018E00-19AC-416E-84A1-244CA5B41A62}" type="presParOf" srcId="{55A38298-CF2D-41A5-8931-72F5D3595351}" destId="{1999D24C-19B3-4B60-B0FB-238FCB9450D8}" srcOrd="5" destOrd="0" presId="urn:microsoft.com/office/officeart/2008/layout/LinedList"/>
    <dgm:cxn modelId="{98D2F153-8D6B-494A-90A7-BD756EA7B939}" type="presParOf" srcId="{1999D24C-19B3-4B60-B0FB-238FCB9450D8}" destId="{CEF87E68-44B8-4CAC-9CCC-80716D4B938F}" srcOrd="0" destOrd="0" presId="urn:microsoft.com/office/officeart/2008/layout/LinedList"/>
    <dgm:cxn modelId="{80E56F63-14BD-4F09-BA4B-8B13ABC08908}" type="presParOf" srcId="{1999D24C-19B3-4B60-B0FB-238FCB9450D8}" destId="{666D18EB-A277-4408-B012-BBDFEFC38671}" srcOrd="1" destOrd="0" presId="urn:microsoft.com/office/officeart/2008/layout/LinedList"/>
    <dgm:cxn modelId="{0A0A3517-B833-44FA-A31E-6AA1E3A82F04}" type="presParOf" srcId="{55A38298-CF2D-41A5-8931-72F5D3595351}" destId="{0F637907-9C69-40C3-93A1-48193B1D87B4}" srcOrd="6" destOrd="0" presId="urn:microsoft.com/office/officeart/2008/layout/LinedList"/>
    <dgm:cxn modelId="{5582E15E-84A2-4CA6-A77F-42DCC3D68F6A}" type="presParOf" srcId="{55A38298-CF2D-41A5-8931-72F5D3595351}" destId="{32A06C67-1B97-4548-B12D-C2F28CC277F0}" srcOrd="7" destOrd="0" presId="urn:microsoft.com/office/officeart/2008/layout/LinedList"/>
    <dgm:cxn modelId="{6BE63200-0B41-4690-B06D-D83382A20626}" type="presParOf" srcId="{32A06C67-1B97-4548-B12D-C2F28CC277F0}" destId="{A3F857C0-3965-4D2A-AEE4-754AD425B4E3}" srcOrd="0" destOrd="0" presId="urn:microsoft.com/office/officeart/2008/layout/LinedList"/>
    <dgm:cxn modelId="{BDE27D81-A0C8-4DD2-B533-67809302ACFB}" type="presParOf" srcId="{32A06C67-1B97-4548-B12D-C2F28CC277F0}" destId="{F291F7E8-62B9-4817-97F4-232D114C833C}" srcOrd="1" destOrd="0" presId="urn:microsoft.com/office/officeart/2008/layout/LinedList"/>
    <dgm:cxn modelId="{C9EDBFAE-5FC5-4BF3-928D-8025A3532D62}" type="presParOf" srcId="{55A38298-CF2D-41A5-8931-72F5D3595351}" destId="{CDE18404-BBAC-4D7B-8735-AE8F71488065}" srcOrd="8" destOrd="0" presId="urn:microsoft.com/office/officeart/2008/layout/LinedList"/>
    <dgm:cxn modelId="{7E0102EC-161B-4400-B1E2-4DF9EED58D0B}" type="presParOf" srcId="{55A38298-CF2D-41A5-8931-72F5D3595351}" destId="{4851AF64-FD50-4461-8251-C7636FD99AF3}" srcOrd="9" destOrd="0" presId="urn:microsoft.com/office/officeart/2008/layout/LinedList"/>
    <dgm:cxn modelId="{CD10EF80-9457-4B4B-8952-326678771A8D}" type="presParOf" srcId="{4851AF64-FD50-4461-8251-C7636FD99AF3}" destId="{195E5B7B-6926-4EEC-A89A-E1900EAD5303}" srcOrd="0" destOrd="0" presId="urn:microsoft.com/office/officeart/2008/layout/LinedList"/>
    <dgm:cxn modelId="{DE148B6D-CF19-4C0E-A6C7-1A763D842424}" type="presParOf" srcId="{4851AF64-FD50-4461-8251-C7636FD99AF3}" destId="{5340F319-30E9-465E-856C-AC4A3334FDC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2519E9-E6CC-4315-8CB1-55500B8A7012}">
      <dsp:nvSpPr>
        <dsp:cNvPr id="0" name=""/>
        <dsp:cNvSpPr/>
      </dsp:nvSpPr>
      <dsp:spPr>
        <a:xfrm>
          <a:off x="205" y="589245"/>
          <a:ext cx="2479997" cy="297599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1155700">
            <a:lnSpc>
              <a:spcPct val="90000"/>
            </a:lnSpc>
            <a:spcBef>
              <a:spcPct val="0"/>
            </a:spcBef>
            <a:spcAft>
              <a:spcPct val="35000"/>
            </a:spcAft>
            <a:buNone/>
          </a:pPr>
          <a:r>
            <a:rPr lang="en-US" sz="2600" kern="1200" dirty="0"/>
            <a:t>Pasture </a:t>
          </a:r>
          <a:r>
            <a:rPr lang="en-US" sz="2600" kern="1200" dirty="0" err="1"/>
            <a:t>Managment</a:t>
          </a:r>
          <a:endParaRPr lang="en-US" sz="2600" kern="1200" dirty="0"/>
        </a:p>
      </dsp:txBody>
      <dsp:txXfrm>
        <a:off x="205" y="1779644"/>
        <a:ext cx="2479997" cy="1785598"/>
      </dsp:txXfrm>
    </dsp:sp>
    <dsp:sp modelId="{5EC3905B-59AC-4666-8F64-A9483BE6D40B}">
      <dsp:nvSpPr>
        <dsp:cNvPr id="0" name=""/>
        <dsp:cNvSpPr/>
      </dsp:nvSpPr>
      <dsp:spPr>
        <a:xfrm>
          <a:off x="205" y="589245"/>
          <a:ext cx="2479997" cy="119039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711450">
            <a:lnSpc>
              <a:spcPct val="90000"/>
            </a:lnSpc>
            <a:spcBef>
              <a:spcPct val="0"/>
            </a:spcBef>
            <a:spcAft>
              <a:spcPct val="35000"/>
            </a:spcAft>
            <a:buNone/>
          </a:pPr>
          <a:r>
            <a:rPr lang="en-US" sz="6100" kern="1200"/>
            <a:t>01</a:t>
          </a:r>
        </a:p>
      </dsp:txBody>
      <dsp:txXfrm>
        <a:off x="205" y="589245"/>
        <a:ext cx="2479997" cy="1190398"/>
      </dsp:txXfrm>
    </dsp:sp>
    <dsp:sp modelId="{423F75ED-F9C0-4EF9-BDEB-E4E40A345575}">
      <dsp:nvSpPr>
        <dsp:cNvPr id="0" name=""/>
        <dsp:cNvSpPr/>
      </dsp:nvSpPr>
      <dsp:spPr>
        <a:xfrm>
          <a:off x="2678602" y="589245"/>
          <a:ext cx="2479997" cy="2975996"/>
        </a:xfrm>
        <a:prstGeom prst="rect">
          <a:avLst/>
        </a:prstGeom>
        <a:solidFill>
          <a:schemeClr val="accent2">
            <a:hueOff val="2122154"/>
            <a:satOff val="3600"/>
            <a:lumOff val="-131"/>
            <a:alphaOff val="0"/>
          </a:schemeClr>
        </a:solidFill>
        <a:ln w="12700" cap="flat" cmpd="sng" algn="ctr">
          <a:solidFill>
            <a:schemeClr val="accent2">
              <a:hueOff val="2122154"/>
              <a:satOff val="3600"/>
              <a:lumOff val="-13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1155700">
            <a:lnSpc>
              <a:spcPct val="90000"/>
            </a:lnSpc>
            <a:spcBef>
              <a:spcPct val="0"/>
            </a:spcBef>
            <a:spcAft>
              <a:spcPct val="35000"/>
            </a:spcAft>
            <a:buNone/>
          </a:pPr>
          <a:r>
            <a:rPr lang="en-US" sz="2600" kern="1200"/>
            <a:t>Sanitation and hygiene</a:t>
          </a:r>
        </a:p>
      </dsp:txBody>
      <dsp:txXfrm>
        <a:off x="2678602" y="1779644"/>
        <a:ext cx="2479997" cy="1785598"/>
      </dsp:txXfrm>
    </dsp:sp>
    <dsp:sp modelId="{E3BAD506-8F04-41CC-9294-813CA462C9F1}">
      <dsp:nvSpPr>
        <dsp:cNvPr id="0" name=""/>
        <dsp:cNvSpPr/>
      </dsp:nvSpPr>
      <dsp:spPr>
        <a:xfrm>
          <a:off x="2678602" y="589245"/>
          <a:ext cx="2479997" cy="119039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711450">
            <a:lnSpc>
              <a:spcPct val="90000"/>
            </a:lnSpc>
            <a:spcBef>
              <a:spcPct val="0"/>
            </a:spcBef>
            <a:spcAft>
              <a:spcPct val="35000"/>
            </a:spcAft>
            <a:buNone/>
          </a:pPr>
          <a:r>
            <a:rPr lang="en-US" sz="6100" kern="1200"/>
            <a:t>02</a:t>
          </a:r>
        </a:p>
      </dsp:txBody>
      <dsp:txXfrm>
        <a:off x="2678602" y="589245"/>
        <a:ext cx="2479997" cy="1190398"/>
      </dsp:txXfrm>
    </dsp:sp>
    <dsp:sp modelId="{5ADC1E9A-7675-4529-AE4F-12D927FB22A7}">
      <dsp:nvSpPr>
        <dsp:cNvPr id="0" name=""/>
        <dsp:cNvSpPr/>
      </dsp:nvSpPr>
      <dsp:spPr>
        <a:xfrm>
          <a:off x="5356999" y="589245"/>
          <a:ext cx="2479997" cy="2975996"/>
        </a:xfrm>
        <a:prstGeom prst="rect">
          <a:avLst/>
        </a:prstGeom>
        <a:solidFill>
          <a:schemeClr val="accent2">
            <a:hueOff val="4244308"/>
            <a:satOff val="7200"/>
            <a:lumOff val="-261"/>
            <a:alphaOff val="0"/>
          </a:schemeClr>
        </a:solidFill>
        <a:ln w="12700" cap="flat" cmpd="sng" algn="ctr">
          <a:solidFill>
            <a:schemeClr val="accent2">
              <a:hueOff val="4244308"/>
              <a:satOff val="7200"/>
              <a:lumOff val="-2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1155700">
            <a:lnSpc>
              <a:spcPct val="90000"/>
            </a:lnSpc>
            <a:spcBef>
              <a:spcPct val="0"/>
            </a:spcBef>
            <a:spcAft>
              <a:spcPct val="35000"/>
            </a:spcAft>
            <a:buNone/>
          </a:pPr>
          <a:r>
            <a:rPr lang="en-US" sz="2600" kern="1200" dirty="0"/>
            <a:t>Reproduction</a:t>
          </a:r>
        </a:p>
      </dsp:txBody>
      <dsp:txXfrm>
        <a:off x="5356999" y="1779644"/>
        <a:ext cx="2479997" cy="1785598"/>
      </dsp:txXfrm>
    </dsp:sp>
    <dsp:sp modelId="{7CA5A6B2-AD4D-494A-BD04-BBB19D8116A8}">
      <dsp:nvSpPr>
        <dsp:cNvPr id="0" name=""/>
        <dsp:cNvSpPr/>
      </dsp:nvSpPr>
      <dsp:spPr>
        <a:xfrm>
          <a:off x="5356999" y="589245"/>
          <a:ext cx="2479997" cy="119039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711450">
            <a:lnSpc>
              <a:spcPct val="90000"/>
            </a:lnSpc>
            <a:spcBef>
              <a:spcPct val="0"/>
            </a:spcBef>
            <a:spcAft>
              <a:spcPct val="35000"/>
            </a:spcAft>
            <a:buNone/>
          </a:pPr>
          <a:r>
            <a:rPr lang="en-US" sz="6100" kern="1200"/>
            <a:t>03</a:t>
          </a:r>
        </a:p>
      </dsp:txBody>
      <dsp:txXfrm>
        <a:off x="5356999" y="589245"/>
        <a:ext cx="2479997" cy="1190398"/>
      </dsp:txXfrm>
    </dsp:sp>
    <dsp:sp modelId="{EFECF619-71D0-409F-8CF9-16D09D6CD049}">
      <dsp:nvSpPr>
        <dsp:cNvPr id="0" name=""/>
        <dsp:cNvSpPr/>
      </dsp:nvSpPr>
      <dsp:spPr>
        <a:xfrm>
          <a:off x="8035397" y="589245"/>
          <a:ext cx="2479997" cy="2975996"/>
        </a:xfrm>
        <a:prstGeom prst="rect">
          <a:avLst/>
        </a:prstGeom>
        <a:solidFill>
          <a:schemeClr val="accent2">
            <a:hueOff val="6366461"/>
            <a:satOff val="10800"/>
            <a:lumOff val="-392"/>
            <a:alphaOff val="0"/>
          </a:schemeClr>
        </a:solidFill>
        <a:ln w="12700" cap="flat" cmpd="sng" algn="ctr">
          <a:solidFill>
            <a:schemeClr val="accent2">
              <a:hueOff val="6366461"/>
              <a:satOff val="10800"/>
              <a:lumOff val="-39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1155700">
            <a:lnSpc>
              <a:spcPct val="90000"/>
            </a:lnSpc>
            <a:spcBef>
              <a:spcPct val="0"/>
            </a:spcBef>
            <a:spcAft>
              <a:spcPct val="35000"/>
            </a:spcAft>
            <a:buNone/>
          </a:pPr>
          <a:r>
            <a:rPr lang="en-US" sz="2600" kern="1200" dirty="0"/>
            <a:t>Animal welfare</a:t>
          </a:r>
        </a:p>
      </dsp:txBody>
      <dsp:txXfrm>
        <a:off x="8035397" y="1779644"/>
        <a:ext cx="2479997" cy="1785598"/>
      </dsp:txXfrm>
    </dsp:sp>
    <dsp:sp modelId="{520D0677-0FA8-4788-8DB9-C4688276289D}">
      <dsp:nvSpPr>
        <dsp:cNvPr id="0" name=""/>
        <dsp:cNvSpPr/>
      </dsp:nvSpPr>
      <dsp:spPr>
        <a:xfrm>
          <a:off x="8035397" y="589245"/>
          <a:ext cx="2479997" cy="119039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711450">
            <a:lnSpc>
              <a:spcPct val="90000"/>
            </a:lnSpc>
            <a:spcBef>
              <a:spcPct val="0"/>
            </a:spcBef>
            <a:spcAft>
              <a:spcPct val="35000"/>
            </a:spcAft>
            <a:buNone/>
          </a:pPr>
          <a:r>
            <a:rPr lang="en-US" sz="6100" kern="1200"/>
            <a:t>04</a:t>
          </a:r>
        </a:p>
      </dsp:txBody>
      <dsp:txXfrm>
        <a:off x="8035397" y="589245"/>
        <a:ext cx="2479997" cy="11903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A37975-F890-47F6-9DDC-4D3EF0DD070B}">
      <dsp:nvSpPr>
        <dsp:cNvPr id="0" name=""/>
        <dsp:cNvSpPr/>
      </dsp:nvSpPr>
      <dsp:spPr>
        <a:xfrm>
          <a:off x="0" y="680"/>
          <a:ext cx="6269037"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20323C-29B9-4A51-8E56-2E2159F8DD65}">
      <dsp:nvSpPr>
        <dsp:cNvPr id="0" name=""/>
        <dsp:cNvSpPr/>
      </dsp:nvSpPr>
      <dsp:spPr>
        <a:xfrm>
          <a:off x="0" y="680"/>
          <a:ext cx="6269037" cy="11141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Problems Due to Inadequate Sanitation: </a:t>
          </a:r>
          <a:endParaRPr lang="en-US" sz="1400" b="0" kern="1200"/>
        </a:p>
      </dsp:txBody>
      <dsp:txXfrm>
        <a:off x="0" y="680"/>
        <a:ext cx="6269037" cy="1114152"/>
      </dsp:txXfrm>
    </dsp:sp>
    <dsp:sp modelId="{CF500E4F-1189-4ACC-BA2C-5412292E5F90}">
      <dsp:nvSpPr>
        <dsp:cNvPr id="0" name=""/>
        <dsp:cNvSpPr/>
      </dsp:nvSpPr>
      <dsp:spPr>
        <a:xfrm>
          <a:off x="0" y="1114833"/>
          <a:ext cx="6269037" cy="0"/>
        </a:xfrm>
        <a:prstGeom prst="line">
          <a:avLst/>
        </a:prstGeom>
        <a:solidFill>
          <a:schemeClr val="accent2">
            <a:hueOff val="1591615"/>
            <a:satOff val="2700"/>
            <a:lumOff val="-98"/>
            <a:alphaOff val="0"/>
          </a:schemeClr>
        </a:solidFill>
        <a:ln w="12700" cap="flat" cmpd="sng" algn="ctr">
          <a:solidFill>
            <a:schemeClr val="accent2">
              <a:hueOff val="1591615"/>
              <a:satOff val="2700"/>
              <a:lumOff val="-9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2F94C1B-865D-4A9F-9380-D90C1B308AB6}">
      <dsp:nvSpPr>
        <dsp:cNvPr id="0" name=""/>
        <dsp:cNvSpPr/>
      </dsp:nvSpPr>
      <dsp:spPr>
        <a:xfrm>
          <a:off x="0" y="1114833"/>
          <a:ext cx="6269037" cy="11141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0" kern="1200"/>
            <a:t>Various problems in practical implementation for prevention of diseases are due to the fact that the majority of livestock is managed by illiterate and ignorant persons who ignore the basic principles of hygiene and sanitation. Majority of causes for spread of diseases could be ascribed to improper sanitation which gives shelter to carriers of germs. </a:t>
          </a:r>
        </a:p>
      </dsp:txBody>
      <dsp:txXfrm>
        <a:off x="0" y="1114833"/>
        <a:ext cx="6269037" cy="1114152"/>
      </dsp:txXfrm>
    </dsp:sp>
    <dsp:sp modelId="{18849A0B-01FB-4C31-873A-372DF30F62A8}">
      <dsp:nvSpPr>
        <dsp:cNvPr id="0" name=""/>
        <dsp:cNvSpPr/>
      </dsp:nvSpPr>
      <dsp:spPr>
        <a:xfrm>
          <a:off x="0" y="2228986"/>
          <a:ext cx="6269037" cy="0"/>
        </a:xfrm>
        <a:prstGeom prst="line">
          <a:avLst/>
        </a:prstGeom>
        <a:solidFill>
          <a:schemeClr val="accent2">
            <a:hueOff val="3183231"/>
            <a:satOff val="5400"/>
            <a:lumOff val="-196"/>
            <a:alphaOff val="0"/>
          </a:schemeClr>
        </a:solidFill>
        <a:ln w="12700" cap="flat" cmpd="sng" algn="ctr">
          <a:solidFill>
            <a:schemeClr val="accent2">
              <a:hueOff val="3183231"/>
              <a:satOff val="5400"/>
              <a:lumOff val="-19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F87E68-44B8-4CAC-9CCC-80716D4B938F}">
      <dsp:nvSpPr>
        <dsp:cNvPr id="0" name=""/>
        <dsp:cNvSpPr/>
      </dsp:nvSpPr>
      <dsp:spPr>
        <a:xfrm>
          <a:off x="0" y="2228986"/>
          <a:ext cx="6269037" cy="11141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IN" sz="1400" b="1" kern="1200"/>
            <a:t>Importance: </a:t>
          </a:r>
          <a:endParaRPr lang="en-IN" sz="1400" b="0" kern="1200"/>
        </a:p>
      </dsp:txBody>
      <dsp:txXfrm>
        <a:off x="0" y="2228986"/>
        <a:ext cx="6269037" cy="1114152"/>
      </dsp:txXfrm>
    </dsp:sp>
    <dsp:sp modelId="{0F637907-9C69-40C3-93A1-48193B1D87B4}">
      <dsp:nvSpPr>
        <dsp:cNvPr id="0" name=""/>
        <dsp:cNvSpPr/>
      </dsp:nvSpPr>
      <dsp:spPr>
        <a:xfrm>
          <a:off x="0" y="3343138"/>
          <a:ext cx="6269037" cy="0"/>
        </a:xfrm>
        <a:prstGeom prst="line">
          <a:avLst/>
        </a:prstGeom>
        <a:solidFill>
          <a:schemeClr val="accent2">
            <a:hueOff val="4774846"/>
            <a:satOff val="8100"/>
            <a:lumOff val="-294"/>
            <a:alphaOff val="0"/>
          </a:schemeClr>
        </a:solidFill>
        <a:ln w="12700" cap="flat" cmpd="sng" algn="ctr">
          <a:solidFill>
            <a:schemeClr val="accent2">
              <a:hueOff val="4774846"/>
              <a:satOff val="8100"/>
              <a:lumOff val="-29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F857C0-3965-4D2A-AEE4-754AD425B4E3}">
      <dsp:nvSpPr>
        <dsp:cNvPr id="0" name=""/>
        <dsp:cNvSpPr/>
      </dsp:nvSpPr>
      <dsp:spPr>
        <a:xfrm>
          <a:off x="0" y="3343138"/>
          <a:ext cx="6269037" cy="11141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0" kern="1200"/>
            <a:t>Proper cleaning and sanitation removes most of germs and parasites along with dirt, thereby remaining germs are few in number and possibly in weaken condition so as to be harmless under ordinary conditions. </a:t>
          </a:r>
        </a:p>
      </dsp:txBody>
      <dsp:txXfrm>
        <a:off x="0" y="3343138"/>
        <a:ext cx="6269037" cy="1114152"/>
      </dsp:txXfrm>
    </dsp:sp>
    <dsp:sp modelId="{CDE18404-BBAC-4D7B-8735-AE8F71488065}">
      <dsp:nvSpPr>
        <dsp:cNvPr id="0" name=""/>
        <dsp:cNvSpPr/>
      </dsp:nvSpPr>
      <dsp:spPr>
        <a:xfrm>
          <a:off x="0" y="4457291"/>
          <a:ext cx="6269037" cy="0"/>
        </a:xfrm>
        <a:prstGeom prst="line">
          <a:avLst/>
        </a:prstGeom>
        <a:solidFill>
          <a:schemeClr val="accent2">
            <a:hueOff val="6366461"/>
            <a:satOff val="10800"/>
            <a:lumOff val="-392"/>
            <a:alphaOff val="0"/>
          </a:schemeClr>
        </a:solidFill>
        <a:ln w="12700" cap="flat" cmpd="sng" algn="ctr">
          <a:solidFill>
            <a:schemeClr val="accent2">
              <a:hueOff val="6366461"/>
              <a:satOff val="10800"/>
              <a:lumOff val="-39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95E5B7B-6926-4EEC-A89A-E1900EAD5303}">
      <dsp:nvSpPr>
        <dsp:cNvPr id="0" name=""/>
        <dsp:cNvSpPr/>
      </dsp:nvSpPr>
      <dsp:spPr>
        <a:xfrm>
          <a:off x="0" y="4457291"/>
          <a:ext cx="6269037" cy="11141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IN" sz="1400" b="0" kern="1200" dirty="0"/>
            <a:t>:</a:t>
          </a:r>
        </a:p>
      </dsp:txBody>
      <dsp:txXfrm>
        <a:off x="0" y="4457291"/>
        <a:ext cx="6269037" cy="1114152"/>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png>
</file>

<file path=ppt/media/image12.png>
</file>

<file path=ppt/media/image2.png>
</file>

<file path=ppt/media/image3.png>
</file>

<file path=ppt/media/image4.jpeg>
</file>

<file path=ppt/media/image5.jpg&ehk=7UTkW3YeQ7jhI3kBvBI7Sg&r=0&pid=OfficeInsert>
</file>

<file path=ppt/media/image6.jpg&ehk=iM2IP1qz03YXejgD7AeHFA&r=0&pid=OfficeInsert>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20BB3-3CCB-4FE5-991B-82F6BCB48AF3}" type="datetimeFigureOut">
              <a:rPr lang="en-US" smtClean="0"/>
              <a:t>10/30/2017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46DE6-3336-457D-A091-FA20AC1C536E}" type="slidenum">
              <a:rPr lang="en-US" smtClean="0"/>
              <a:t>‹#›</a:t>
            </a:fld>
            <a:endParaRPr lang="en-US"/>
          </a:p>
        </p:txBody>
      </p:sp>
    </p:spTree>
    <p:extLst>
      <p:ext uri="{BB962C8B-B14F-4D97-AF65-F5344CB8AC3E}">
        <p14:creationId xmlns:p14="http://schemas.microsoft.com/office/powerpoint/2010/main" val="17713493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QuickStarter has created an outline to help you get started on your presentation. Some slides include information here in the notes to provide additional topics for you to research.</a:t>
            </a:r>
          </a:p>
          <a:p>
            <a:endParaRPr lang="en-US" dirty="0"/>
          </a:p>
          <a:p>
            <a:r>
              <a:rPr lang="en-US" dirty="0"/>
              <a:t>More key facts:</a:t>
            </a:r>
          </a:p>
          <a:p>
            <a:pPr marL="171450" indent="-171450">
              <a:buFont typeface="Arial" panose="020B0604020202020204" pitchFamily="34" charset="0"/>
              <a:buChar char="•"/>
            </a:pPr>
            <a:r>
              <a:rPr lang="en-US" b="1" dirty="0"/>
              <a:t>Breeds: </a:t>
            </a:r>
            <a:r>
              <a:rPr lang="en-US" dirty="0"/>
              <a:t>Holstein Friesian cattle, Jersey cattle, Brown Swiss, Guernsey cattle, Ayrshire cattle, Sahiwal cattle, Australian Friesian Sahiwal, Alderney cattle, Australian Milking Zebu, Swedish Red-and-White, Jamaica Hope, German Black Pied cattle, Abigar, Illawarra cattle, Bretonne Pie Noir, Murnau-Werdenfels Cattle, Lineback cattle, Icelandic cattle, Vechur Cattle, Belgian Red cattle</a:t>
            </a:r>
          </a:p>
        </p:txBody>
      </p:sp>
      <p:sp>
        <p:nvSpPr>
          <p:cNvPr id="4" name="Slide Number Placeholder 3"/>
          <p:cNvSpPr>
            <a:spLocks noGrp="1"/>
          </p:cNvSpPr>
          <p:nvPr>
            <p:ph type="sldNum" sz="quarter" idx="10"/>
          </p:nvPr>
        </p:nvSpPr>
        <p:spPr/>
        <p:txBody>
          <a:bodyPr/>
          <a:lstStyle/>
          <a:p>
            <a:fld id="{E0746DE6-3336-457D-A091-FA20AC1C536E}" type="slidenum">
              <a:rPr lang="en-US" smtClean="0"/>
              <a:t>1</a:t>
            </a:fld>
            <a:endParaRPr lang="en-US"/>
          </a:p>
        </p:txBody>
      </p:sp>
    </p:spTree>
    <p:extLst>
      <p:ext uri="{BB962C8B-B14F-4D97-AF65-F5344CB8AC3E}">
        <p14:creationId xmlns:p14="http://schemas.microsoft.com/office/powerpoint/2010/main" val="1771349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talking about:</a:t>
            </a:r>
          </a:p>
          <a:p>
            <a:pPr marL="171450" indent="-171450">
              <a:buFont typeface="Arial" panose="020B0604020202020204" pitchFamily="34" charset="0"/>
              <a:buChar char="•"/>
            </a:pPr>
            <a:r>
              <a:rPr lang="en-US" dirty="0"/>
              <a:t>Cow comfort and its effects on milk production</a:t>
            </a:r>
          </a:p>
        </p:txBody>
      </p:sp>
      <p:sp>
        <p:nvSpPr>
          <p:cNvPr id="4" name="Slide Number Placeholder 3"/>
          <p:cNvSpPr>
            <a:spLocks noGrp="1"/>
          </p:cNvSpPr>
          <p:nvPr>
            <p:ph type="sldNum" sz="quarter" idx="10"/>
          </p:nvPr>
        </p:nvSpPr>
        <p:spPr/>
        <p:txBody>
          <a:bodyPr/>
          <a:lstStyle/>
          <a:p>
            <a:fld id="{E0746DE6-3336-457D-A091-FA20AC1C536E}" type="slidenum">
              <a:rPr lang="en-US" smtClean="0"/>
              <a:t>10</a:t>
            </a:fld>
            <a:endParaRPr lang="en-US"/>
          </a:p>
        </p:txBody>
      </p:sp>
    </p:spTree>
    <p:extLst>
      <p:ext uri="{BB962C8B-B14F-4D97-AF65-F5344CB8AC3E}">
        <p14:creationId xmlns:p14="http://schemas.microsoft.com/office/powerpoint/2010/main" val="1277318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555EDF9-3D79-45DA-8367-2F63551C4C7D}" type="datetimeFigureOut">
              <a:rPr lang="en-US" smtClean="0"/>
              <a:t>10/30/2017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207984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52CD92-9D15-43B4-8516-073FCDAC90D4}" type="datetimeFigureOut">
              <a:rPr lang="en-US" smtClean="0"/>
              <a:t>10/30/2017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E1560-7126-406C-A531-3A398E8D0EEA}" type="slidenum">
              <a:rPr lang="en-US" smtClean="0"/>
              <a:t>‹#›</a:t>
            </a:fld>
            <a:endParaRPr lang="en-US"/>
          </a:p>
        </p:txBody>
      </p:sp>
    </p:spTree>
    <p:extLst>
      <p:ext uri="{BB962C8B-B14F-4D97-AF65-F5344CB8AC3E}">
        <p14:creationId xmlns:p14="http://schemas.microsoft.com/office/powerpoint/2010/main" val="17741320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52CD92-9D15-43B4-8516-073FCDAC90D4}" type="datetimeFigureOut">
              <a:rPr lang="en-US" smtClean="0"/>
              <a:t>10/30/2017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E1560-7126-406C-A531-3A398E8D0EEA}" type="slidenum">
              <a:rPr lang="en-US" smtClean="0"/>
              <a:t>‹#›</a:t>
            </a:fld>
            <a:endParaRPr lang="en-US"/>
          </a:p>
        </p:txBody>
      </p:sp>
    </p:spTree>
    <p:extLst>
      <p:ext uri="{BB962C8B-B14F-4D97-AF65-F5344CB8AC3E}">
        <p14:creationId xmlns:p14="http://schemas.microsoft.com/office/powerpoint/2010/main" val="10256052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4260" y="462455"/>
            <a:ext cx="10515600" cy="822263"/>
          </a:xfrm>
        </p:spPr>
        <p:txBody>
          <a:bodyPr>
            <a:normAutofit/>
          </a:bodyPr>
          <a:lstStyle>
            <a:lvl1pPr>
              <a:defRPr sz="3600">
                <a:solidFill>
                  <a:srgbClr val="D24726"/>
                </a:solidFill>
                <a:latin typeface="Segoe UI Light" panose="020B0502040204020203" pitchFamily="34" charset="0"/>
                <a:cs typeface="Segoe UI Light" panose="020B0502040204020203" pitchFamily="34" charset="0"/>
              </a:defRPr>
            </a:lvl1pPr>
          </a:lstStyle>
          <a:p>
            <a:r>
              <a:rPr lang="en-US" dirty="0"/>
              <a:t>Click to edit Master title style</a:t>
            </a:r>
          </a:p>
        </p:txBody>
      </p:sp>
      <p:sp>
        <p:nvSpPr>
          <p:cNvPr id="3" name="Content Placeholder 2"/>
          <p:cNvSpPr>
            <a:spLocks noGrp="1"/>
          </p:cNvSpPr>
          <p:nvPr>
            <p:ph idx="1"/>
          </p:nvPr>
        </p:nvSpPr>
        <p:spPr>
          <a:xfrm>
            <a:off x="838200" y="1625936"/>
            <a:ext cx="10515600" cy="4351338"/>
          </a:xfrm>
        </p:spPr>
        <p:txBody>
          <a:bodyPr/>
          <a:lstStyle>
            <a:lvl1pPr>
              <a:defRPr sz="1400" baseline="0">
                <a:solidFill>
                  <a:srgbClr val="595959"/>
                </a:solidFill>
                <a:latin typeface="Segoe UI Semilight" panose="020B0402040204020203" pitchFamily="34" charset="0"/>
                <a:cs typeface="Segoe UI Semilight" panose="020B0402040204020203" pitchFamily="34" charset="0"/>
              </a:defRPr>
            </a:lvl1pPr>
            <a:lvl2pPr>
              <a:defRPr sz="1200" baseline="0">
                <a:solidFill>
                  <a:srgbClr val="595959"/>
                </a:solidFill>
                <a:latin typeface="Segoe UI Semilight" panose="020B0402040204020203" pitchFamily="34" charset="0"/>
                <a:cs typeface="Segoe UI Semilight" panose="020B0402040204020203" pitchFamily="34" charset="0"/>
              </a:defRPr>
            </a:lvl2pPr>
            <a:lvl3pPr>
              <a:defRPr sz="1200" baseline="0">
                <a:solidFill>
                  <a:srgbClr val="595959"/>
                </a:solidFill>
                <a:latin typeface="Segoe UI Semilight" panose="020B0402040204020203" pitchFamily="34" charset="0"/>
                <a:cs typeface="Segoe UI Semilight" panose="020B0402040204020203" pitchFamily="34" charset="0"/>
              </a:defRPr>
            </a:lvl3pPr>
            <a:lvl4pPr>
              <a:defRPr sz="1200" baseline="0">
                <a:solidFill>
                  <a:srgbClr val="595959"/>
                </a:solidFill>
                <a:latin typeface="Segoe UI Semilight" panose="020B0402040204020203" pitchFamily="34" charset="0"/>
                <a:cs typeface="Segoe UI Semilight" panose="020B0402040204020203" pitchFamily="34" charset="0"/>
              </a:defRPr>
            </a:lvl4pPr>
            <a:lvl5pPr>
              <a:defRPr sz="1200" baseline="0">
                <a:solidFill>
                  <a:srgbClr val="595959"/>
                </a:solidFill>
                <a:latin typeface="Segoe UI Semilight" panose="020B0402040204020203" pitchFamily="34" charset="0"/>
                <a:cs typeface="Segoe UI Semilight" panose="020B04020402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652CD92-9D15-43B4-8516-073FCDAC90D4}" type="datetimeFigureOut">
              <a:rPr lang="en-US" smtClean="0"/>
              <a:t>10/30/2017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E1560-7126-406C-A531-3A398E8D0EEA}" type="slidenum">
              <a:rPr lang="en-US" smtClean="0"/>
              <a:t>‹#›</a:t>
            </a:fld>
            <a:endParaRPr lang="en-US"/>
          </a:p>
        </p:txBody>
      </p:sp>
      <p:cxnSp>
        <p:nvCxnSpPr>
          <p:cNvPr id="7" name="Straight Connector 6"/>
          <p:cNvCxnSpPr/>
          <p:nvPr userDrawn="1"/>
        </p:nvCxnSpPr>
        <p:spPr>
          <a:xfrm>
            <a:off x="952500" y="1284718"/>
            <a:ext cx="103632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5525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52CD92-9D15-43B4-8516-073FCDAC90D4}" type="datetimeFigureOut">
              <a:rPr lang="en-US" smtClean="0"/>
              <a:t>10/30/2017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E1560-7126-406C-A531-3A398E8D0EEA}" type="slidenum">
              <a:rPr lang="en-US" smtClean="0"/>
              <a:t>‹#›</a:t>
            </a:fld>
            <a:endParaRPr lang="en-US"/>
          </a:p>
        </p:txBody>
      </p:sp>
      <p:cxnSp>
        <p:nvCxnSpPr>
          <p:cNvPr id="7" name="Straight Connector 6">
            <a:extLst>
              <a:ext uri="{FF2B5EF4-FFF2-40B4-BE49-F238E27FC236}">
                <a16:creationId xmlns:a16="http://schemas.microsoft.com/office/drawing/2014/main" id="{852D4090-BC72-4C1E-926A-E7F96002B267}"/>
              </a:ext>
            </a:extLst>
          </p:cNvPr>
          <p:cNvCxnSpPr/>
          <p:nvPr userDrawn="1"/>
        </p:nvCxnSpPr>
        <p:spPr>
          <a:xfrm>
            <a:off x="952500" y="1284718"/>
            <a:ext cx="103632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532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652CD92-9D15-43B4-8516-073FCDAC90D4}" type="datetimeFigureOut">
              <a:rPr lang="en-US" smtClean="0"/>
              <a:t>10/30/2017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E1560-7126-406C-A531-3A398E8D0EEA}" type="slidenum">
              <a:rPr lang="en-US" smtClean="0"/>
              <a:t>‹#›</a:t>
            </a:fld>
            <a:endParaRPr lang="en-US"/>
          </a:p>
        </p:txBody>
      </p:sp>
    </p:spTree>
    <p:extLst>
      <p:ext uri="{BB962C8B-B14F-4D97-AF65-F5344CB8AC3E}">
        <p14:creationId xmlns:p14="http://schemas.microsoft.com/office/powerpoint/2010/main" val="2528032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652CD92-9D15-43B4-8516-073FCDAC90D4}" type="datetimeFigureOut">
              <a:rPr lang="en-US" smtClean="0"/>
              <a:t>10/30/2017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5E1560-7126-406C-A531-3A398E8D0EEA}" type="slidenum">
              <a:rPr lang="en-US" smtClean="0"/>
              <a:t>‹#›</a:t>
            </a:fld>
            <a:endParaRPr lang="en-US"/>
          </a:p>
        </p:txBody>
      </p:sp>
    </p:spTree>
    <p:extLst>
      <p:ext uri="{BB962C8B-B14F-4D97-AF65-F5344CB8AC3E}">
        <p14:creationId xmlns:p14="http://schemas.microsoft.com/office/powerpoint/2010/main" val="642004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652CD92-9D15-43B4-8516-073FCDAC90D4}" type="datetimeFigureOut">
              <a:rPr lang="en-US" smtClean="0"/>
              <a:t>10/30/2017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75E1560-7126-406C-A531-3A398E8D0EEA}" type="slidenum">
              <a:rPr lang="en-US" smtClean="0"/>
              <a:t>‹#›</a:t>
            </a:fld>
            <a:endParaRPr lang="en-US"/>
          </a:p>
        </p:txBody>
      </p:sp>
    </p:spTree>
    <p:extLst>
      <p:ext uri="{BB962C8B-B14F-4D97-AF65-F5344CB8AC3E}">
        <p14:creationId xmlns:p14="http://schemas.microsoft.com/office/powerpoint/2010/main" val="3493337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652CD92-9D15-43B4-8516-073FCDAC90D4}" type="datetimeFigureOut">
              <a:rPr lang="en-US" smtClean="0"/>
              <a:t>10/30/2017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5E1560-7126-406C-A531-3A398E8D0EEA}" type="slidenum">
              <a:rPr lang="en-US" smtClean="0"/>
              <a:t>‹#›</a:t>
            </a:fld>
            <a:endParaRPr lang="en-US"/>
          </a:p>
        </p:txBody>
      </p:sp>
    </p:spTree>
    <p:extLst>
      <p:ext uri="{BB962C8B-B14F-4D97-AF65-F5344CB8AC3E}">
        <p14:creationId xmlns:p14="http://schemas.microsoft.com/office/powerpoint/2010/main" val="2718173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52CD92-9D15-43B4-8516-073FCDAC90D4}" type="datetimeFigureOut">
              <a:rPr lang="en-US" smtClean="0"/>
              <a:t>10/30/2017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75E1560-7126-406C-A531-3A398E8D0EEA}" type="slidenum">
              <a:rPr lang="en-US" smtClean="0"/>
              <a:t>‹#›</a:t>
            </a:fld>
            <a:endParaRPr lang="en-US"/>
          </a:p>
        </p:txBody>
      </p:sp>
    </p:spTree>
    <p:extLst>
      <p:ext uri="{BB962C8B-B14F-4D97-AF65-F5344CB8AC3E}">
        <p14:creationId xmlns:p14="http://schemas.microsoft.com/office/powerpoint/2010/main" val="2931908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52CD92-9D15-43B4-8516-073FCDAC90D4}" type="datetimeFigureOut">
              <a:rPr lang="en-US" smtClean="0"/>
              <a:t>10/30/2017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5E1560-7126-406C-A531-3A398E8D0EEA}" type="slidenum">
              <a:rPr lang="en-US" smtClean="0"/>
              <a:t>‹#›</a:t>
            </a:fld>
            <a:endParaRPr lang="en-US"/>
          </a:p>
        </p:txBody>
      </p:sp>
    </p:spTree>
    <p:extLst>
      <p:ext uri="{BB962C8B-B14F-4D97-AF65-F5344CB8AC3E}">
        <p14:creationId xmlns:p14="http://schemas.microsoft.com/office/powerpoint/2010/main" val="36386672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52CD92-9D15-43B4-8516-073FCDAC90D4}" type="datetimeFigureOut">
              <a:rPr lang="en-US" smtClean="0"/>
              <a:t>10/30/2017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5E1560-7126-406C-A531-3A398E8D0EEA}" type="slidenum">
              <a:rPr lang="en-US" smtClean="0"/>
              <a:t>‹#›</a:t>
            </a:fld>
            <a:endParaRPr lang="en-US"/>
          </a:p>
        </p:txBody>
      </p:sp>
    </p:spTree>
    <p:extLst>
      <p:ext uri="{BB962C8B-B14F-4D97-AF65-F5344CB8AC3E}">
        <p14:creationId xmlns:p14="http://schemas.microsoft.com/office/powerpoint/2010/main" val="21307922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52CD92-9D15-43B4-8516-073FCDAC90D4}" type="datetimeFigureOut">
              <a:rPr lang="en-US" smtClean="0"/>
              <a:t>10/30/2017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5E1560-7126-406C-A531-3A398E8D0EEA}" type="slidenum">
              <a:rPr lang="en-US" smtClean="0"/>
              <a:t>‹#›</a:t>
            </a:fld>
            <a:endParaRPr lang="en-US"/>
          </a:p>
        </p:txBody>
      </p:sp>
    </p:spTree>
    <p:extLst>
      <p:ext uri="{BB962C8B-B14F-4D97-AF65-F5344CB8AC3E}">
        <p14:creationId xmlns:p14="http://schemas.microsoft.com/office/powerpoint/2010/main" val="689673034"/>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66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en.wikipedia.org/wiki/Dairy_cattle"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https://creativecommons.org/licenses/by-sa/3.0/"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creativecommons.org/licenses/by-sa/3.0" TargetMode="External"/><Relationship Id="rId4" Type="http://schemas.openxmlformats.org/officeDocument/2006/relationships/hyperlink" Target="http://commons.wikimedia.org/wiki/File:Dairy_Cows,_Collins_Center,_New_York,_1999.jpg" TargetMode="Externa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www.everyonecandraw.net/Illustrations%20free%20and%20for%20sale%20Water%20Buffalo.html" TargetMode="External"/><Relationship Id="rId2" Type="http://schemas.openxmlformats.org/officeDocument/2006/relationships/image" Target="../media/image5.jpg&amp;ehk=7UTkW3YeQ7jhI3kBvBI7Sg&amp;r=0&amp;pid=OfficeInsert"/><Relationship Id="rId1" Type="http://schemas.openxmlformats.org/officeDocument/2006/relationships/slideLayout" Target="../slideLayouts/slideLayout2.xml"/><Relationship Id="rId5" Type="http://schemas.openxmlformats.org/officeDocument/2006/relationships/hyperlink" Target="https://creativecommons.org/licenses/by/3.0/" TargetMode="External"/><Relationship Id="rId4" Type="http://schemas.openxmlformats.org/officeDocument/2006/relationships/image" Target="../media/image6.jpg&amp;ehk=iM2IP1qz03YXejgD7AeHFA&amp;r=0&amp;pid=OfficeInsert"/></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B76E6-8E55-4532-B4C9-362459A30A05}"/>
              </a:ext>
            </a:extLst>
          </p:cNvPr>
          <p:cNvSpPr>
            <a:spLocks noGrp="1"/>
          </p:cNvSpPr>
          <p:nvPr>
            <p:ph type="title"/>
          </p:nvPr>
        </p:nvSpPr>
        <p:spPr/>
        <p:txBody>
          <a:bodyPr/>
          <a:lstStyle/>
          <a:p>
            <a:r>
              <a:rPr lang="en-US" dirty="0">
                <a:latin typeface="Segoe UI Light" panose="020B0702040204020203" pitchFamily="34" charset="0"/>
                <a:ea typeface="Segoe UI Light" panose="020B0702040204020203" pitchFamily="34" charset="0"/>
                <a:cs typeface="Segoe UI" panose="020B0502040204020203" pitchFamily="34" charset="0"/>
              </a:rPr>
              <a:t>Here's your outline to get started</a:t>
            </a:r>
          </a:p>
        </p:txBody>
      </p:sp>
      <p:sp>
        <p:nvSpPr>
          <p:cNvPr id="23" name="Footer Placeholder 2"/>
          <p:cNvSpPr>
            <a:spLocks noGrp="1"/>
          </p:cNvSpPr>
          <p:nvPr>
            <p:ph type="ftr" sz="quarter" idx="11"/>
          </p:nvPr>
        </p:nvSpPr>
        <p:spPr>
          <a:xfrm>
            <a:off x="838199" y="6229028"/>
            <a:ext cx="5779169" cy="365125"/>
          </a:xfrm>
        </p:spPr>
        <p:txBody>
          <a:bodyPr/>
          <a:lstStyle/>
          <a:p>
            <a:pPr algn="l"/>
            <a:r>
              <a:rPr lang="en-US" dirty="0">
                <a:solidFill>
                  <a:schemeClr val="tx2"/>
                </a:solidFill>
                <a:latin typeface="Segoe UI" panose="020B0502040204020203" pitchFamily="34" charset="0"/>
                <a:ea typeface="Segoe UI" panose="020B0502040204020203" pitchFamily="34" charset="0"/>
                <a:cs typeface="Segoe UI" panose="020B0502040204020203" pitchFamily="34" charset="0"/>
                <a:hlinkClick r:id="rId3"/>
              </a:rPr>
              <a:t>en.wikipedia.org</a:t>
            </a:r>
            <a:r>
              <a:rPr lang="en-US" dirty="0">
                <a:solidFill>
                  <a:schemeClr val="tx2"/>
                </a:solidFill>
                <a:latin typeface="Segoe UI" panose="020B0502040204020203" pitchFamily="34" charset="0"/>
                <a:ea typeface="Segoe UI" panose="020B0502040204020203" pitchFamily="34" charset="0"/>
                <a:cs typeface="Segoe UI" panose="020B0502040204020203" pitchFamily="34" charset="0"/>
              </a:rPr>
              <a:t> - Text under </a:t>
            </a:r>
            <a:r>
              <a:rPr lang="en-US" dirty="0">
                <a:solidFill>
                  <a:schemeClr val="tx2"/>
                </a:solidFill>
                <a:latin typeface="Segoe UI" panose="020B0502040204020203" pitchFamily="34" charset="0"/>
                <a:ea typeface="Segoe UI" panose="020B0502040204020203" pitchFamily="34" charset="0"/>
                <a:cs typeface="Segoe UI" panose="020B0502040204020203" pitchFamily="34" charset="0"/>
                <a:hlinkClick r:id="rId4"/>
              </a:rPr>
              <a:t>CC-BY-SA license</a:t>
            </a:r>
            <a:endParaRPr lang="en-US" dirty="0"/>
          </a:p>
        </p:txBody>
      </p:sp>
      <p:sp>
        <p:nvSpPr>
          <p:cNvPr id="20" name="Text 2"/>
          <p:cNvSpPr/>
          <p:nvPr/>
        </p:nvSpPr>
        <p:spPr>
          <a:xfrm>
            <a:off x="838200" y="1461299"/>
            <a:ext cx="10462846" cy="415498"/>
          </a:xfrm>
          <a:prstGeom prst="rect">
            <a:avLst/>
          </a:prstGeom>
        </p:spPr>
        <p:txBody>
          <a:bodyPr wrap="square">
            <a:spAutoFit/>
          </a:bodyPr>
          <a:lstStyle/>
          <a:p>
            <a:pPr>
              <a:lnSpc>
                <a:spcPct val="150000"/>
              </a:lnSpc>
            </a:pPr>
            <a:r>
              <a:rPr lang="en-US" sz="1400" dirty="0">
                <a:solidFill>
                  <a:srgbClr val="D24726"/>
                </a:solidFill>
                <a:latin typeface="Segoe UI Semibold" panose="020B0702040204020203" pitchFamily="34" charset="0"/>
                <a:ea typeface="Segoe UI Semibold" panose="020B0702040204020203" pitchFamily="34" charset="0"/>
                <a:cs typeface="Segoe UI" panose="020B0502040204020203" pitchFamily="34" charset="0"/>
              </a:rPr>
              <a:t>Key facts about your topic</a:t>
            </a:r>
          </a:p>
        </p:txBody>
      </p:sp>
      <p:sp>
        <p:nvSpPr>
          <p:cNvPr id="21" name="Content Placeholder 2"/>
          <p:cNvSpPr txBox="1">
            <a:spLocks/>
          </p:cNvSpPr>
          <p:nvPr/>
        </p:nvSpPr>
        <p:spPr>
          <a:xfrm>
            <a:off x="850250" y="1876798"/>
            <a:ext cx="5028036" cy="4000000"/>
          </a:xfrm>
          <a:prstGeom prst="rect">
            <a:avLst/>
          </a:prstGeom>
          <a:ln w="57150">
            <a:noFill/>
          </a:ln>
        </p:spPr>
        <p:txBody>
          <a:bodyPr vert="horz" lIns="91440" tIns="45720" rIns="91440" bIns="45720" numCol="1" rtlCol="0" anchor="t">
            <a:normAutofit/>
          </a:bodyPr>
          <a:lstStyle/>
          <a:p>
            <a:pPr marL="0" indent="0">
              <a:lnSpc>
                <a:spcPct val="150000"/>
              </a:lnSpc>
              <a:spcBef>
                <a:spcPts val="0"/>
              </a:spcBef>
              <a:buFont typeface="Arial" panose="020B0604020202020204" pitchFamily="34" charset="0"/>
              <a:buNone/>
            </a:pPr>
            <a:r>
              <a:rPr lang="en-US" sz="1400" dirty="0">
                <a:solidFill>
                  <a:schemeClr val="tx1">
                    <a:lumMod val="65000"/>
                    <a:lumOff val="35000"/>
                  </a:schemeClr>
                </a:solidFill>
                <a:latin typeface="Segoe UI Semilight" panose="020B0402040204020203" pitchFamily="34" charset="0"/>
                <a:ea typeface="Segoe UI" panose="020B0502040204020203" pitchFamily="34" charset="0"/>
                <a:cs typeface="Segoe UI Semilight" panose="020B0402040204020203" pitchFamily="34" charset="0"/>
              </a:rPr>
              <a:t>Dairy cattle are cattle cows bred for the ability to produce large quantities of milk, from which dairy products are made. Dairy cows generally are of the species Bos taurus. Historically, there was little distinction between dairy cattle and beef cattle, with the same stock often being used for both meat and milk production. Today, the bovine industry is more specialized and most dairy cattle have been bred to produce large volumes of milk.</a:t>
            </a:r>
          </a:p>
        </p:txBody>
      </p:sp>
      <p:sp>
        <p:nvSpPr>
          <p:cNvPr id="22" name="Content Placeholder 3"/>
          <p:cNvSpPr/>
          <p:nvPr/>
        </p:nvSpPr>
        <p:spPr>
          <a:xfrm>
            <a:off x="6211660" y="1876798"/>
            <a:ext cx="5237389" cy="4000000"/>
          </a:xfrm>
          <a:prstGeom prst="rect">
            <a:avLst/>
          </a:prstGeom>
        </p:spPr>
        <p:txBody>
          <a:bodyPr wrap="square">
            <a:spAutoFit/>
          </a:bodyPr>
          <a:lstStyle/>
          <a:p>
            <a:pPr>
              <a:lnSpc>
                <a:spcPct val="150000"/>
              </a:lnSpc>
            </a:pPr>
            <a:r>
              <a:rPr lang="en-US" sz="1400" b="1" dirty="0">
                <a:solidFill>
                  <a:srgbClr val="D24726"/>
                </a:solidFill>
                <a:latin typeface="Segoe UI Semibold" panose="020B0702040204020203" pitchFamily="34" charset="0"/>
                <a:ea typeface="Segoe UI Semibold" panose="020B0702040204020203" pitchFamily="34" charset="0"/>
              </a:rPr>
              <a:t>Height: </a:t>
            </a:r>
            <a:r>
              <a:rPr lang="en-US" sz="1400" dirty="0">
                <a:solidFill>
                  <a:schemeClr val="tx1">
                    <a:lumMod val="65000"/>
                    <a:lumOff val="35000"/>
                  </a:schemeClr>
                </a:solidFill>
                <a:latin typeface="Segoe UI Semilight" panose="020B0402040204020203" pitchFamily="34" charset="0"/>
                <a:cs typeface="Segoe UI Semilight" panose="020B0402040204020203" pitchFamily="34" charset="0"/>
              </a:rPr>
              <a:t>58 in (147 cm) (Female)</a:t>
            </a:r>
          </a:p>
          <a:p>
            <a:pPr>
              <a:lnSpc>
                <a:spcPct val="150000"/>
              </a:lnSpc>
            </a:pPr>
            <a:r>
              <a:rPr lang="en-US" sz="1400" b="1" dirty="0">
                <a:solidFill>
                  <a:srgbClr val="D24726"/>
                </a:solidFill>
                <a:latin typeface="Segoe UI Semibold" panose="020B0702040204020203" pitchFamily="34" charset="0"/>
                <a:ea typeface="Segoe UI Semibold" panose="020B0702040204020203" pitchFamily="34" charset="0"/>
              </a:rPr>
              <a:t>Weight: </a:t>
            </a:r>
            <a:r>
              <a:rPr lang="en-US" sz="1400" dirty="0">
                <a:solidFill>
                  <a:schemeClr val="tx1">
                    <a:lumMod val="65000"/>
                    <a:lumOff val="35000"/>
                  </a:schemeClr>
                </a:solidFill>
                <a:latin typeface="Segoe UI Semilight" panose="020B0402040204020203" pitchFamily="34" charset="0"/>
                <a:cs typeface="Segoe UI Semilight" panose="020B0402040204020203" pitchFamily="34" charset="0"/>
              </a:rPr>
              <a:t>1,279 lb (580 kg) (Female), 1,191 lb (540 kg) - 1,808 lb (820 kg) (Male)</a:t>
            </a:r>
          </a:p>
          <a:p>
            <a:pPr>
              <a:lnSpc>
                <a:spcPct val="150000"/>
              </a:lnSpc>
            </a:pPr>
            <a:r>
              <a:rPr lang="en-US" sz="1400" b="1" dirty="0">
                <a:solidFill>
                  <a:srgbClr val="D24726"/>
                </a:solidFill>
                <a:latin typeface="Segoe UI Semibold" panose="020B0702040204020203" pitchFamily="34" charset="0"/>
                <a:ea typeface="Segoe UI Semibold" panose="020B0702040204020203" pitchFamily="34" charset="0"/>
              </a:rPr>
              <a:t>Breeds: </a:t>
            </a:r>
            <a:r>
              <a:rPr lang="en-US" sz="1400" dirty="0">
                <a:solidFill>
                  <a:schemeClr val="tx1">
                    <a:lumMod val="65000"/>
                    <a:lumOff val="35000"/>
                  </a:schemeClr>
                </a:solidFill>
                <a:latin typeface="Segoe UI Semilight" panose="020B0402040204020203" pitchFamily="34" charset="0"/>
                <a:cs typeface="Segoe UI Semilight" panose="020B0402040204020203" pitchFamily="34" charset="0"/>
              </a:rPr>
              <a:t>Holstein Friesian cattle, Jersey cattle, Brown Swiss, Guernsey cattle, Ayrshire cattle, Sahiwal cattle, Australian Friesian Sahiw...</a:t>
            </a:r>
          </a:p>
        </p:txBody>
      </p:sp>
      <p:grpSp>
        <p:nvGrpSpPr>
          <p:cNvPr id="4" name="Group 3">
            <a:extLst>
              <a:ext uri="{FF2B5EF4-FFF2-40B4-BE49-F238E27FC236}">
                <a16:creationId xmlns:a16="http://schemas.microsoft.com/office/drawing/2014/main" id="{E07FEDDE-7BE3-4AF0-89AC-8212D722B9B0}"/>
              </a:ext>
            </a:extLst>
          </p:cNvPr>
          <p:cNvGrpSpPr/>
          <p:nvPr/>
        </p:nvGrpSpPr>
        <p:grpSpPr>
          <a:xfrm>
            <a:off x="6211661" y="5810971"/>
            <a:ext cx="5188481" cy="1174603"/>
            <a:chOff x="6211661" y="5810971"/>
            <a:chExt cx="5188481" cy="1174603"/>
          </a:xfrm>
        </p:grpSpPr>
        <p:sp>
          <p:nvSpPr>
            <p:cNvPr id="5" name="Rectangle 8">
              <a:extLst>
                <a:ext uri="{FF2B5EF4-FFF2-40B4-BE49-F238E27FC236}">
                  <a16:creationId xmlns:a16="http://schemas.microsoft.com/office/drawing/2014/main" id="{184C5845-0FFB-4734-A9BE-3E8CEA8008D3}"/>
                </a:ext>
              </a:extLst>
            </p:cNvPr>
            <p:cNvSpPr/>
            <p:nvPr/>
          </p:nvSpPr>
          <p:spPr>
            <a:xfrm>
              <a:off x="6211661" y="6042093"/>
              <a:ext cx="5138199" cy="630783"/>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TextBox 7">
              <a:extLst>
                <a:ext uri="{FF2B5EF4-FFF2-40B4-BE49-F238E27FC236}">
                  <a16:creationId xmlns:a16="http://schemas.microsoft.com/office/drawing/2014/main" id="{33CDDC14-D7C0-4FC6-8360-4E6E50174088}"/>
                </a:ext>
              </a:extLst>
            </p:cNvPr>
            <p:cNvSpPr txBox="1"/>
            <p:nvPr/>
          </p:nvSpPr>
          <p:spPr>
            <a:xfrm>
              <a:off x="6289102" y="6139278"/>
              <a:ext cx="2303691" cy="451406"/>
            </a:xfrm>
            <a:prstGeom prst="rect">
              <a:avLst/>
            </a:prstGeom>
            <a:noFill/>
          </p:spPr>
          <p:txBody>
            <a:bodyPr wrap="square" rtlCol="0">
              <a:spAutoFit/>
            </a:bodyPr>
            <a:lstStyle/>
            <a:p>
              <a:pPr>
                <a:lnSpc>
                  <a:spcPts val="1400"/>
                </a:lnSpc>
              </a:pPr>
              <a:r>
                <a:rPr lang="en-US" sz="1200" dirty="0">
                  <a:solidFill>
                    <a:srgbClr val="D24726"/>
                  </a:solidFill>
                  <a:cs typeface="Segoe UI Semibold" panose="020B0702040204020203" pitchFamily="34" charset="0"/>
                </a:rPr>
                <a:t>See more: </a:t>
              </a:r>
              <a:r>
                <a:rPr lang="en-US" sz="1200" dirty="0">
                  <a:solidFill>
                    <a:schemeClr val="tx1">
                      <a:lumMod val="65000"/>
                      <a:lumOff val="35000"/>
                    </a:schemeClr>
                  </a:solidFill>
                  <a:latin typeface="Segoe UI Semilight" panose="020B0402040204020203" pitchFamily="34" charset="0"/>
                  <a:ea typeface="Segoe UI Symbol" panose="020B0502040204020203" pitchFamily="34" charset="0"/>
                  <a:cs typeface="Segoe UI Semilight" panose="020B0402040204020203" pitchFamily="34" charset="0"/>
                </a:rPr>
                <a:t>Open the Notes below for more information.</a:t>
              </a:r>
            </a:p>
          </p:txBody>
        </p:sp>
        <p:pic>
          <p:nvPicPr>
            <p:cNvPr id="7" name="Picture 11" descr="Curved arrow">
              <a:extLst>
                <a:ext uri="{FF2B5EF4-FFF2-40B4-BE49-F238E27FC236}">
                  <a16:creationId xmlns:a16="http://schemas.microsoft.com/office/drawing/2014/main" id="{A3DA137E-6B53-4403-B00B-B734CA13A906}"/>
                </a:ext>
              </a:extLst>
            </p:cNvPr>
            <p:cNvPicPr/>
            <p:nvPr/>
          </p:nvPicPr>
          <p:blipFill>
            <a:blip r:embed="rId5" cstate="print">
              <a:extLst>
                <a:ext uri="{28A0092B-C50C-407E-A947-70E740481C1C}">
                  <a14:useLocalDpi xmlns:a14="http://schemas.microsoft.com/office/drawing/2010/main" val="0"/>
                </a:ext>
              </a:extLst>
            </a:blip>
            <a:stretch>
              <a:fillRect/>
            </a:stretch>
          </p:blipFill>
          <p:spPr>
            <a:xfrm rot="10354591">
              <a:off x="8375339" y="6310072"/>
              <a:ext cx="712427" cy="504018"/>
            </a:xfrm>
            <a:prstGeom prst="rect">
              <a:avLst/>
            </a:prstGeom>
          </p:spPr>
        </p:pic>
        <p:pic>
          <p:nvPicPr>
            <p:cNvPr id="8" name="Picture 6" descr="Notes button in status bar">
              <a:extLst>
                <a:ext uri="{FF2B5EF4-FFF2-40B4-BE49-F238E27FC236}">
                  <a16:creationId xmlns:a16="http://schemas.microsoft.com/office/drawing/2014/main" id="{225180E8-0FE3-47A7-AA6D-1109075B6765}"/>
                </a:ext>
              </a:extLst>
            </p:cNvPr>
            <p:cNvPicPr>
              <a:picLocks noChangeAspect="1"/>
            </p:cNvPicPr>
            <p:nvPr/>
          </p:nvPicPr>
          <p:blipFill>
            <a:blip r:embed="rId6"/>
            <a:stretch>
              <a:fillRect/>
            </a:stretch>
          </p:blipFill>
          <p:spPr>
            <a:xfrm>
              <a:off x="9025539" y="5810971"/>
              <a:ext cx="2374603" cy="1174603"/>
            </a:xfrm>
            <a:prstGeom prst="rect">
              <a:avLst/>
            </a:prstGeom>
          </p:spPr>
        </p:pic>
      </p:grpSp>
    </p:spTree>
    <p:extLst>
      <p:ext uri="{BB962C8B-B14F-4D97-AF65-F5344CB8AC3E}">
        <p14:creationId xmlns:p14="http://schemas.microsoft.com/office/powerpoint/2010/main" val="37486675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brown and white cow standing on top of a grass covered field&#10;&#10;Description generated with very high confidence">
            <a:extLst>
              <a:ext uri="{FF2B5EF4-FFF2-40B4-BE49-F238E27FC236}">
                <a16:creationId xmlns:a16="http://schemas.microsoft.com/office/drawing/2014/main" id="{D0B7EA53-1FF5-49A7-ABDB-7219490C464A}"/>
              </a:ext>
            </a:extLst>
          </p:cNvPr>
          <p:cNvPicPr>
            <a:picLocks noChangeAspect="1"/>
          </p:cNvPicPr>
          <p:nvPr/>
        </p:nvPicPr>
        <p:blipFill rotWithShape="1">
          <a:blip r:embed="rId3">
            <a:alphaModFix amt="35000"/>
            <a:extLst>
              <a:ext uri="{28A0092B-C50C-407E-A947-70E740481C1C}">
                <a14:useLocalDpi xmlns:a14="http://schemas.microsoft.com/office/drawing/2010/main" val="0"/>
              </a:ext>
            </a:extLst>
          </a:blip>
          <a:srcRect t="9666" b="5428"/>
          <a:stretch/>
        </p:blipFill>
        <p:spPr>
          <a:xfrm>
            <a:off x="20" y="10"/>
            <a:ext cx="12191980" cy="6857990"/>
          </a:xfrm>
          <a:prstGeom prst="rect">
            <a:avLst/>
          </a:prstGeom>
        </p:spPr>
      </p:pic>
      <p:sp>
        <p:nvSpPr>
          <p:cNvPr id="2" name="Title 1"/>
          <p:cNvSpPr>
            <a:spLocks noGrp="1"/>
          </p:cNvSpPr>
          <p:nvPr>
            <p:ph type="title"/>
          </p:nvPr>
        </p:nvSpPr>
        <p:spPr/>
        <p:txBody>
          <a:bodyPr>
            <a:normAutofit/>
          </a:bodyPr>
          <a:lstStyle/>
          <a:p>
            <a:r>
              <a:rPr lang="en-US">
                <a:solidFill>
                  <a:srgbClr val="FFFFFF"/>
                </a:solidFill>
              </a:rPr>
              <a:t>Reproduction.</a:t>
            </a:r>
          </a:p>
        </p:txBody>
      </p:sp>
      <p:sp>
        <p:nvSpPr>
          <p:cNvPr id="3" name="Content Placeholder 2"/>
          <p:cNvSpPr>
            <a:spLocks noGrp="1"/>
          </p:cNvSpPr>
          <p:nvPr>
            <p:ph idx="1"/>
          </p:nvPr>
        </p:nvSpPr>
        <p:spPr/>
        <p:txBody>
          <a:bodyPr>
            <a:normAutofit/>
          </a:bodyPr>
          <a:lstStyle/>
          <a:p>
            <a:pPr marL="0" indent="0">
              <a:buNone/>
            </a:pPr>
            <a:r>
              <a:rPr lang="en-US" sz="1500" b="1">
                <a:solidFill>
                  <a:srgbClr val="FFFFFF"/>
                </a:solidFill>
              </a:rPr>
              <a:t>Reproductive efficiency is very important for profitable and sustainable operation of a commercial livestock production. Management, including genetic selection and nutrition, is critical to good reproductive performance. Replacement females should be productive, and reach puberty early. Fertility is maximized when well-managed females are bred with high-quality semen delivered at the appropriate time and place. Since the genetic value and fertility of each male is typically much more important than that of each female, breeding males should have superior genetics and good reproductive performance. </a:t>
            </a:r>
          </a:p>
          <a:p>
            <a:r>
              <a:rPr lang="en-US" sz="1500" b="1">
                <a:solidFill>
                  <a:srgbClr val="FFFFFF"/>
                </a:solidFill>
              </a:rPr>
              <a:t>Breed characteristics of high yielding dairy cows</a:t>
            </a:r>
          </a:p>
          <a:p>
            <a:r>
              <a:rPr lang="en-US" sz="1500" b="1">
                <a:solidFill>
                  <a:srgbClr val="FFFFFF"/>
                </a:solidFill>
              </a:rPr>
              <a:t>Attractive individuality with feminity, vigour, harmonious blending of all parts, impressive style and carriage</a:t>
            </a:r>
          </a:p>
          <a:p>
            <a:r>
              <a:rPr lang="en-US" sz="1500" b="1">
                <a:solidFill>
                  <a:srgbClr val="FFFFFF"/>
                </a:solidFill>
              </a:rPr>
              <a:t>Animal should have wedge shaped appearance of the body</a:t>
            </a:r>
          </a:p>
          <a:p>
            <a:r>
              <a:rPr lang="en-US" sz="1500" b="1">
                <a:solidFill>
                  <a:srgbClr val="FFFFFF"/>
                </a:solidFill>
              </a:rPr>
              <a:t>It should have bright eyes with lean neck</a:t>
            </a:r>
          </a:p>
          <a:p>
            <a:r>
              <a:rPr lang="en-US" sz="1500" b="1">
                <a:solidFill>
                  <a:srgbClr val="FFFFFF"/>
                </a:solidFill>
              </a:rPr>
              <a:t>The udder should be well attached to the abdomen</a:t>
            </a:r>
          </a:p>
          <a:p>
            <a:r>
              <a:rPr lang="en-US" sz="1500" b="1">
                <a:solidFill>
                  <a:srgbClr val="FFFFFF"/>
                </a:solidFill>
              </a:rPr>
              <a:t>The skin of the udder should have a good network of blood vessels</a:t>
            </a:r>
          </a:p>
          <a:p>
            <a:r>
              <a:rPr lang="en-US" sz="1500" b="1">
                <a:solidFill>
                  <a:srgbClr val="FFFFFF"/>
                </a:solidFill>
              </a:rPr>
              <a:t>All four quarters of the udder should be well demarcated with well placed teats.</a:t>
            </a:r>
          </a:p>
          <a:p>
            <a:pPr marL="0" indent="0">
              <a:buNone/>
            </a:pPr>
            <a:endParaRPr lang="en-US" sz="1500">
              <a:solidFill>
                <a:srgbClr val="FFFFFF"/>
              </a:solidFill>
            </a:endParaRPr>
          </a:p>
        </p:txBody>
      </p:sp>
      <p:sp>
        <p:nvSpPr>
          <p:cNvPr id="5" name="Footer PlaceHolder 3"/>
          <p:cNvSpPr>
            <a:spLocks noGrp="1"/>
          </p:cNvSpPr>
          <p:nvPr>
            <p:ph type="ftr" sz="quarter" idx="11"/>
          </p:nvPr>
        </p:nvSpPr>
        <p:spPr/>
        <p:txBody>
          <a:bodyPr>
            <a:normAutofit/>
          </a:bodyPr>
          <a:lstStyle/>
          <a:p>
            <a:pPr>
              <a:spcAft>
                <a:spcPts val="600"/>
              </a:spcAft>
            </a:pPr>
            <a:r>
              <a:rPr lang="en-US">
                <a:solidFill>
                  <a:srgbClr val="FFFFFF"/>
                </a:solidFill>
                <a:hlinkClick r:id="rId4"/>
              </a:rPr>
              <a:t>Photo</a:t>
            </a:r>
            <a:r>
              <a:rPr lang="en-US">
                <a:solidFill>
                  <a:srgbClr val="FFFFFF"/>
                </a:solidFill>
              </a:rPr>
              <a:t> by Daniellagreen / </a:t>
            </a:r>
            <a:r>
              <a:rPr lang="en-US">
                <a:solidFill>
                  <a:srgbClr val="FFFFFF"/>
                </a:solidFill>
                <a:hlinkClick r:id="rId5"/>
              </a:rPr>
              <a:t>CC BY-SA 3.0</a:t>
            </a:r>
          </a:p>
        </p:txBody>
      </p:sp>
    </p:spTree>
    <p:extLst>
      <p:ext uri="{BB962C8B-B14F-4D97-AF65-F5344CB8AC3E}">
        <p14:creationId xmlns:p14="http://schemas.microsoft.com/office/powerpoint/2010/main" val="4002481892"/>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3447A5-26CB-46FD-90A5-808A98FC90AE}"/>
              </a:ext>
            </a:extLst>
          </p:cNvPr>
          <p:cNvSpPr>
            <a:spLocks noGrp="1"/>
          </p:cNvSpPr>
          <p:nvPr>
            <p:ph type="title"/>
          </p:nvPr>
        </p:nvSpPr>
        <p:spPr>
          <a:xfrm>
            <a:off x="838200" y="365126"/>
            <a:ext cx="10515600" cy="378794"/>
          </a:xfrm>
        </p:spPr>
        <p:txBody>
          <a:bodyPr>
            <a:normAutofit fontScale="90000"/>
          </a:bodyPr>
          <a:lstStyle/>
          <a:p>
            <a:r>
              <a:rPr lang="en-IN" b="1" dirty="0"/>
              <a:t>Animal welfare</a:t>
            </a:r>
          </a:p>
        </p:txBody>
      </p:sp>
      <p:pic>
        <p:nvPicPr>
          <p:cNvPr id="6" name="Content Placeholder 5">
            <a:extLst>
              <a:ext uri="{FF2B5EF4-FFF2-40B4-BE49-F238E27FC236}">
                <a16:creationId xmlns:a16="http://schemas.microsoft.com/office/drawing/2014/main" id="{EC4BF25A-DC87-4DE6-89D0-FE22F1A64260}"/>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0" y="0"/>
            <a:ext cx="12192000" cy="6858001"/>
          </a:xfrm>
          <a:prstGeom prst="rect">
            <a:avLst/>
          </a:prstGeom>
          <a:effectLst>
            <a:outerShdw blurRad="1155700" dist="50800" dir="5400000" sx="1000" sy="1000" algn="ctr" rotWithShape="0">
              <a:srgbClr val="000000"/>
            </a:outerShdw>
            <a:softEdge rad="31750"/>
          </a:effectLst>
        </p:spPr>
      </p:pic>
      <p:sp>
        <p:nvSpPr>
          <p:cNvPr id="7" name="Rectangle 6">
            <a:extLst>
              <a:ext uri="{FF2B5EF4-FFF2-40B4-BE49-F238E27FC236}">
                <a16:creationId xmlns:a16="http://schemas.microsoft.com/office/drawing/2014/main" id="{60411CEC-0734-4DFF-AB3E-7A1698183B56}"/>
              </a:ext>
            </a:extLst>
          </p:cNvPr>
          <p:cNvSpPr/>
          <p:nvPr/>
        </p:nvSpPr>
        <p:spPr>
          <a:xfrm>
            <a:off x="588936" y="1162373"/>
            <a:ext cx="9066508" cy="5262979"/>
          </a:xfrm>
          <a:prstGeom prst="rect">
            <a:avLst/>
          </a:prstGeom>
        </p:spPr>
        <p:txBody>
          <a:bodyPr wrap="square">
            <a:spAutoFit/>
          </a:bodyPr>
          <a:lstStyle/>
          <a:p>
            <a:r>
              <a:rPr lang="en-US" sz="3200" b="1" dirty="0"/>
              <a:t>ANIMAL WELFARE:</a:t>
            </a:r>
          </a:p>
          <a:p>
            <a:r>
              <a:rPr lang="en-US" sz="3200" b="1" dirty="0"/>
              <a:t> </a:t>
            </a:r>
            <a:r>
              <a:rPr lang="en-US" sz="1600" b="1" dirty="0">
                <a:solidFill>
                  <a:schemeClr val="bg1"/>
                </a:solidFill>
              </a:rPr>
              <a:t>Goals for a Successful Calf Management System</a:t>
            </a:r>
          </a:p>
          <a:p>
            <a:pPr>
              <a:buFont typeface="Arial" panose="020B0604020202020204" pitchFamily="34" charset="0"/>
              <a:buChar char="•"/>
            </a:pPr>
            <a:r>
              <a:rPr lang="en-US" sz="1600" b="1" dirty="0">
                <a:solidFill>
                  <a:schemeClr val="bg1"/>
                </a:solidFill>
              </a:rPr>
              <a:t>Building the immune system of the calf as soon as possible after birth.</a:t>
            </a:r>
          </a:p>
          <a:p>
            <a:pPr>
              <a:buFont typeface="Arial" panose="020B0604020202020204" pitchFamily="34" charset="0"/>
              <a:buChar char="•"/>
            </a:pPr>
            <a:r>
              <a:rPr lang="en-US" sz="1600" b="1" dirty="0">
                <a:solidFill>
                  <a:schemeClr val="bg1"/>
                </a:solidFill>
              </a:rPr>
              <a:t>Reduce stress and microbial challenges to the calf.</a:t>
            </a:r>
          </a:p>
          <a:p>
            <a:pPr>
              <a:buFont typeface="Arial" panose="020B0604020202020204" pitchFamily="34" charset="0"/>
              <a:buChar char="•"/>
            </a:pPr>
            <a:r>
              <a:rPr lang="en-US" sz="1600" b="1" dirty="0">
                <a:solidFill>
                  <a:schemeClr val="bg1"/>
                </a:solidFill>
              </a:rPr>
              <a:t>Provide adequate nutrition</a:t>
            </a:r>
          </a:p>
          <a:p>
            <a:pPr>
              <a:buFont typeface="Arial" panose="020B0604020202020204" pitchFamily="34" charset="0"/>
              <a:buChar char="•"/>
            </a:pPr>
            <a:r>
              <a:rPr lang="en-US" sz="1600" b="1" dirty="0">
                <a:solidFill>
                  <a:schemeClr val="bg1"/>
                </a:solidFill>
              </a:rPr>
              <a:t>Provide proper treatments for sick calves.</a:t>
            </a:r>
          </a:p>
          <a:p>
            <a:r>
              <a:rPr lang="en-US" sz="1600" b="1" dirty="0">
                <a:solidFill>
                  <a:schemeClr val="bg1"/>
                </a:solidFill>
              </a:rPr>
              <a:t>Immediate care of the calf after birth</a:t>
            </a:r>
          </a:p>
          <a:p>
            <a:pPr>
              <a:buFont typeface="Arial" panose="020B0604020202020204" pitchFamily="34" charset="0"/>
              <a:buChar char="•"/>
            </a:pPr>
            <a:r>
              <a:rPr lang="en-US" sz="1600" b="1" dirty="0">
                <a:solidFill>
                  <a:schemeClr val="bg1"/>
                </a:solidFill>
              </a:rPr>
              <a:t>Clean away mucous from the nose and the mouth.</a:t>
            </a:r>
          </a:p>
          <a:p>
            <a:pPr>
              <a:buFont typeface="Arial" panose="020B0604020202020204" pitchFamily="34" charset="0"/>
              <a:buChar char="•"/>
            </a:pPr>
            <a:r>
              <a:rPr lang="en-US" sz="1600" b="1" dirty="0">
                <a:solidFill>
                  <a:schemeClr val="bg1"/>
                </a:solidFill>
              </a:rPr>
              <a:t>Make sure that breathing is initiated, especially after difficult birth. This can be done by tickling the nose or by pouring cold water on the calf's head, which causes the grasping reflex in the calf.</a:t>
            </a:r>
          </a:p>
          <a:p>
            <a:pPr>
              <a:buFont typeface="Arial" panose="020B0604020202020204" pitchFamily="34" charset="0"/>
              <a:buChar char="•"/>
            </a:pPr>
            <a:r>
              <a:rPr lang="en-US" sz="1600" b="1" dirty="0">
                <a:solidFill>
                  <a:schemeClr val="bg1"/>
                </a:solidFill>
              </a:rPr>
              <a:t>Examine the calf for injuries and birth defects.</a:t>
            </a:r>
          </a:p>
          <a:p>
            <a:pPr>
              <a:buFont typeface="Arial" panose="020B0604020202020204" pitchFamily="34" charset="0"/>
              <a:buChar char="•"/>
            </a:pPr>
            <a:r>
              <a:rPr lang="en-US" sz="1600" b="1" dirty="0">
                <a:solidFill>
                  <a:schemeClr val="bg1"/>
                </a:solidFill>
              </a:rPr>
              <a:t>Dry the calf if the cow is not allowed to do so (e.g. in case of </a:t>
            </a:r>
            <a:r>
              <a:rPr lang="en-US" sz="1600" b="1" dirty="0" err="1">
                <a:solidFill>
                  <a:schemeClr val="bg1"/>
                </a:solidFill>
              </a:rPr>
              <a:t>Johne's</a:t>
            </a:r>
            <a:r>
              <a:rPr lang="en-US" sz="1600" b="1" dirty="0">
                <a:solidFill>
                  <a:schemeClr val="bg1"/>
                </a:solidFill>
              </a:rPr>
              <a:t> disease).</a:t>
            </a:r>
          </a:p>
          <a:p>
            <a:pPr>
              <a:buFont typeface="Arial" panose="020B0604020202020204" pitchFamily="34" charset="0"/>
              <a:buChar char="•"/>
            </a:pPr>
            <a:r>
              <a:rPr lang="en-US" sz="1600" b="1" dirty="0">
                <a:solidFill>
                  <a:schemeClr val="bg1"/>
                </a:solidFill>
              </a:rPr>
              <a:t>Feed ample amounts of colostrum as soon as possible within the first hour after birth. Use a nipple bottle if necessary. Provide a second feeding within 12 hours of birth.</a:t>
            </a:r>
          </a:p>
          <a:p>
            <a:pPr>
              <a:buFont typeface="Arial" panose="020B0604020202020204" pitchFamily="34" charset="0"/>
              <a:buChar char="•"/>
            </a:pPr>
            <a:r>
              <a:rPr lang="en-US" sz="1600" b="1" dirty="0">
                <a:solidFill>
                  <a:schemeClr val="bg1"/>
                </a:solidFill>
              </a:rPr>
              <a:t>Separate the calf from the cow within the first 12 hours of birth after the cow has dried the calf and the calf has nursed. Separate the calf immediately after birth if there is any concern of infectious diseases such as </a:t>
            </a:r>
            <a:r>
              <a:rPr lang="en-US" sz="1600" b="1" dirty="0" err="1">
                <a:solidFill>
                  <a:schemeClr val="bg1"/>
                </a:solidFill>
              </a:rPr>
              <a:t>Johne's</a:t>
            </a:r>
            <a:r>
              <a:rPr lang="en-US" sz="1600" b="1" dirty="0">
                <a:solidFill>
                  <a:schemeClr val="bg1"/>
                </a:solidFill>
              </a:rPr>
              <a:t> disease.</a:t>
            </a:r>
          </a:p>
          <a:p>
            <a:pPr>
              <a:buFont typeface="Arial" panose="020B0604020202020204" pitchFamily="34" charset="0"/>
              <a:buChar char="•"/>
            </a:pPr>
            <a:r>
              <a:rPr lang="en-US" sz="1600" b="1" dirty="0">
                <a:solidFill>
                  <a:schemeClr val="bg1"/>
                </a:solidFill>
              </a:rPr>
              <a:t>Dip or coat the navel with 7% tincture of iodine.</a:t>
            </a:r>
          </a:p>
          <a:p>
            <a:pPr>
              <a:buFont typeface="Arial" panose="020B0604020202020204" pitchFamily="34" charset="0"/>
              <a:buChar char="•"/>
            </a:pPr>
            <a:r>
              <a:rPr lang="en-US" sz="1600" b="1" dirty="0">
                <a:solidFill>
                  <a:schemeClr val="bg1"/>
                </a:solidFill>
              </a:rPr>
              <a:t>Make sure the calf in properly identified.</a:t>
            </a:r>
          </a:p>
        </p:txBody>
      </p:sp>
    </p:spTree>
    <p:extLst>
      <p:ext uri="{BB962C8B-B14F-4D97-AF65-F5344CB8AC3E}">
        <p14:creationId xmlns:p14="http://schemas.microsoft.com/office/powerpoint/2010/main" val="9356011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CF94808-2F77-4188-918E-ADE1C8C341D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C43C7629-A736-418D-B562-FB90A7E722E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484632"/>
            <a:ext cx="5130204" cy="5739187"/>
          </a:xfrm>
          <a:prstGeom prst="roundRect">
            <a:avLst>
              <a:gd name="adj" fmla="val 0"/>
            </a:avLst>
          </a:prstGeom>
          <a:solidFill>
            <a:schemeClr val="bg1"/>
          </a:solidFill>
          <a:ln w="9525">
            <a:no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29C7288-26D3-458C-A867-5FEC7896BADA}"/>
              </a:ext>
            </a:extLst>
          </p:cNvPr>
          <p:cNvPicPr>
            <a:picLocks noChangeAspect="1"/>
          </p:cNvPicPr>
          <p:nvPr/>
        </p:nvPicPr>
        <p:blipFill>
          <a:blip r:embed="rId2"/>
          <a:stretch>
            <a:fillRect/>
          </a:stretch>
        </p:blipFill>
        <p:spPr>
          <a:xfrm>
            <a:off x="6092950" y="0"/>
            <a:ext cx="6099049" cy="6858000"/>
          </a:xfrm>
          <a:prstGeom prst="rect">
            <a:avLst/>
          </a:prstGeom>
          <a:effectLst/>
        </p:spPr>
      </p:pic>
      <p:sp>
        <p:nvSpPr>
          <p:cNvPr id="5" name="Title 4">
            <a:extLst>
              <a:ext uri="{FF2B5EF4-FFF2-40B4-BE49-F238E27FC236}">
                <a16:creationId xmlns:a16="http://schemas.microsoft.com/office/drawing/2014/main" id="{E2769F66-E53E-4CB8-AC85-41CF857432D3}"/>
              </a:ext>
            </a:extLst>
          </p:cNvPr>
          <p:cNvSpPr>
            <a:spLocks noGrp="1"/>
          </p:cNvSpPr>
          <p:nvPr>
            <p:ph type="title"/>
          </p:nvPr>
        </p:nvSpPr>
        <p:spPr>
          <a:xfrm>
            <a:off x="648929" y="971550"/>
            <a:ext cx="4944152" cy="5252269"/>
          </a:xfrm>
        </p:spPr>
        <p:txBody>
          <a:bodyPr>
            <a:normAutofit fontScale="90000"/>
          </a:bodyPr>
          <a:lstStyle/>
          <a:p>
            <a:r>
              <a:rPr lang="en-IN" sz="5400" b="1" dirty="0"/>
              <a:t>THANKYOU!!</a:t>
            </a:r>
            <a:br>
              <a:rPr lang="en-IN" sz="5400" b="1" dirty="0"/>
            </a:br>
            <a:r>
              <a:rPr lang="en-IN" sz="5400" b="1" dirty="0"/>
              <a:t>Slide made by FYJC SCIENCE,G ROLL NO.101-105.</a:t>
            </a:r>
            <a:br>
              <a:rPr lang="en-IN" sz="5400" b="1" dirty="0"/>
            </a:br>
            <a:r>
              <a:rPr lang="en-IN" sz="5400" b="1" dirty="0"/>
              <a:t>1)</a:t>
            </a:r>
            <a:r>
              <a:rPr lang="en-IN" sz="5400" b="1" dirty="0" err="1"/>
              <a:t>kreteka</a:t>
            </a:r>
            <a:r>
              <a:rPr lang="en-IN" sz="5400" b="1" dirty="0"/>
              <a:t> Agrawal</a:t>
            </a:r>
            <a:br>
              <a:rPr lang="en-IN" sz="5400" b="1" dirty="0"/>
            </a:br>
            <a:r>
              <a:rPr lang="en-IN" sz="5400" b="1" dirty="0"/>
              <a:t>2)Sabina Ansari </a:t>
            </a:r>
            <a:br>
              <a:rPr lang="en-IN" sz="5400" b="1" dirty="0"/>
            </a:br>
            <a:r>
              <a:rPr lang="en-IN" sz="5400" b="1" dirty="0"/>
              <a:t>3)Neeraj </a:t>
            </a:r>
            <a:r>
              <a:rPr lang="en-IN" sz="5400" b="1"/>
              <a:t>Appari</a:t>
            </a:r>
            <a:br>
              <a:rPr lang="en-IN" sz="5400" b="1" dirty="0"/>
            </a:br>
            <a:r>
              <a:rPr lang="en-IN" sz="5400" b="1" dirty="0"/>
              <a:t>4)Diya Bakshi</a:t>
            </a:r>
            <a:br>
              <a:rPr lang="en-IN" sz="5400" b="1" dirty="0"/>
            </a:br>
            <a:r>
              <a:rPr lang="en-IN" sz="5400" b="1" dirty="0"/>
              <a:t>5)Siddhant </a:t>
            </a:r>
            <a:r>
              <a:rPr lang="en-IN" sz="5400" b="1" dirty="0" err="1"/>
              <a:t>chaurasia</a:t>
            </a:r>
            <a:r>
              <a:rPr lang="en-IN" sz="5400" b="1" dirty="0"/>
              <a:t> </a:t>
            </a:r>
          </a:p>
        </p:txBody>
      </p:sp>
    </p:spTree>
    <p:extLst>
      <p:ext uri="{BB962C8B-B14F-4D97-AF65-F5344CB8AC3E}">
        <p14:creationId xmlns:p14="http://schemas.microsoft.com/office/powerpoint/2010/main" val="626259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DA537-9EAD-4C2A-8B8C-B5471C6F5D65}"/>
              </a:ext>
            </a:extLst>
          </p:cNvPr>
          <p:cNvSpPr>
            <a:spLocks noGrp="1"/>
          </p:cNvSpPr>
          <p:nvPr>
            <p:ph type="title"/>
          </p:nvPr>
        </p:nvSpPr>
        <p:spPr/>
        <p:txBody>
          <a:bodyPr/>
          <a:lstStyle/>
          <a:p>
            <a:r>
              <a:rPr lang="en-US" dirty="0">
                <a:latin typeface="Segoe UI Light" panose="020B0702040204020203" pitchFamily="34" charset="0"/>
                <a:ea typeface="Segoe UI Light" panose="020B0702040204020203" pitchFamily="34" charset="0"/>
                <a:cs typeface="Segoe UI" panose="020B0502040204020203" pitchFamily="34" charset="0"/>
              </a:rPr>
              <a:t>Related topics to research</a:t>
            </a:r>
          </a:p>
        </p:txBody>
      </p:sp>
      <p:sp>
        <p:nvSpPr>
          <p:cNvPr id="3" name="Content Placeholder 2">
            <a:extLst>
              <a:ext uri="{FF2B5EF4-FFF2-40B4-BE49-F238E27FC236}">
                <a16:creationId xmlns:a16="http://schemas.microsoft.com/office/drawing/2014/main" id="{60106C6B-49E2-4E93-AEC3-AA4886AC999D}"/>
              </a:ext>
            </a:extLst>
          </p:cNvPr>
          <p:cNvSpPr>
            <a:spLocks noGrp="1"/>
          </p:cNvSpPr>
          <p:nvPr>
            <p:ph idx="1"/>
          </p:nvPr>
        </p:nvSpPr>
        <p:spPr>
          <a:xfrm>
            <a:off x="838200" y="1625936"/>
            <a:ext cx="4978408" cy="4351338"/>
          </a:xfrm>
        </p:spPr>
        <p:txBody>
          <a:bodyPr>
            <a:normAutofit fontScale="92500" lnSpcReduction="20000"/>
          </a:bodyPr>
          <a:lstStyle/>
          <a:p>
            <a:r>
              <a:rPr lang="en-US" dirty="0">
                <a:latin typeface="Segoe UI Semilight" panose="020B0702040204020203" pitchFamily="34" charset="0"/>
                <a:ea typeface="Segoe UI Semilight" panose="020B0702040204020203" pitchFamily="34" charset="0"/>
                <a:cs typeface="Segoe UI" panose="020B0502040204020203" pitchFamily="34" charset="0"/>
              </a:rPr>
              <a:t>Dairy farming</a:t>
            </a:r>
          </a:p>
          <a:p>
            <a:r>
              <a:rPr lang="en-US" dirty="0">
                <a:latin typeface="Segoe UI Semilight" panose="020B0702040204020203" pitchFamily="34" charset="0"/>
                <a:ea typeface="Segoe UI Semilight" panose="020B0702040204020203" pitchFamily="34" charset="0"/>
                <a:cs typeface="Segoe UI" panose="020B0502040204020203" pitchFamily="34" charset="0"/>
              </a:rPr>
              <a:t>Mastitis in dairy cattle</a:t>
            </a:r>
          </a:p>
          <a:p>
            <a:r>
              <a:rPr lang="en-US" dirty="0">
                <a:latin typeface="Segoe UI Semilight" panose="020B0702040204020203" pitchFamily="34" charset="0"/>
                <a:ea typeface="Segoe UI Semilight" panose="020B0702040204020203" pitchFamily="34" charset="0"/>
                <a:cs typeface="Segoe UI" panose="020B0502040204020203" pitchFamily="34" charset="0"/>
              </a:rPr>
              <a:t>Automatic milking</a:t>
            </a:r>
          </a:p>
          <a:p>
            <a:r>
              <a:rPr lang="en-US" dirty="0">
                <a:latin typeface="Segoe UI Semilight" panose="020B0702040204020203" pitchFamily="34" charset="0"/>
                <a:ea typeface="Segoe UI Semilight" panose="020B0702040204020203" pitchFamily="34" charset="0"/>
                <a:cs typeface="Segoe UI" panose="020B0502040204020203" pitchFamily="34" charset="0"/>
              </a:rPr>
              <a:t>Bovine somatotropin</a:t>
            </a:r>
          </a:p>
          <a:p>
            <a:r>
              <a:rPr lang="en-US" dirty="0">
                <a:latin typeface="Segoe UI Semilight" panose="020B0702040204020203" pitchFamily="34" charset="0"/>
                <a:ea typeface="Segoe UI Semilight" panose="020B0702040204020203" pitchFamily="34" charset="0"/>
                <a:cs typeface="Segoe UI" panose="020B0502040204020203" pitchFamily="34" charset="0"/>
              </a:rPr>
              <a:t>Milk fever</a:t>
            </a:r>
          </a:p>
          <a:p>
            <a:r>
              <a:rPr lang="en-US" dirty="0">
                <a:latin typeface="Segoe UI Semilight" panose="020B0702040204020203" pitchFamily="34" charset="0"/>
                <a:ea typeface="Segoe UI Semilight" panose="020B0702040204020203" pitchFamily="34" charset="0"/>
                <a:cs typeface="Segoe UI" panose="020B0502040204020203" pitchFamily="34" charset="0"/>
              </a:rPr>
              <a:t>Cow-calf operation</a:t>
            </a:r>
          </a:p>
          <a:p>
            <a:r>
              <a:rPr lang="en-US" dirty="0">
                <a:latin typeface="Segoe UI Semilight" panose="020B0702040204020203" pitchFamily="34" charset="0"/>
                <a:ea typeface="Segoe UI Semilight" panose="020B0702040204020203" pitchFamily="34" charset="0"/>
                <a:cs typeface="Segoe UI" panose="020B0502040204020203" pitchFamily="34" charset="0"/>
              </a:rPr>
              <a:t>Draft horse</a:t>
            </a:r>
          </a:p>
          <a:p>
            <a:r>
              <a:rPr lang="en-US" dirty="0">
                <a:latin typeface="Segoe UI Semilight" panose="020B0702040204020203" pitchFamily="34" charset="0"/>
                <a:ea typeface="Segoe UI Semilight" panose="020B0702040204020203" pitchFamily="34" charset="0"/>
                <a:cs typeface="Segoe UI" panose="020B0502040204020203" pitchFamily="34" charset="0"/>
              </a:rPr>
              <a:t>Bulk tank</a:t>
            </a:r>
          </a:p>
          <a:p>
            <a:r>
              <a:rPr lang="en-US" dirty="0">
                <a:latin typeface="Segoe UI Semilight" panose="020B0702040204020203" pitchFamily="34" charset="0"/>
                <a:ea typeface="Segoe UI Semilight" panose="020B0702040204020203" pitchFamily="34" charset="0"/>
                <a:cs typeface="Segoe UI" panose="020B0502040204020203" pitchFamily="34" charset="0"/>
              </a:rPr>
              <a:t>House cow</a:t>
            </a:r>
          </a:p>
          <a:p>
            <a:r>
              <a:rPr lang="en-US" dirty="0">
                <a:latin typeface="Segoe UI Semilight" panose="020B0702040204020203" pitchFamily="34" charset="0"/>
                <a:ea typeface="Segoe UI Semilight" panose="020B0702040204020203" pitchFamily="34" charset="0"/>
                <a:cs typeface="Segoe UI" panose="020B0502040204020203" pitchFamily="34" charset="0"/>
              </a:rPr>
              <a:t>Milking pipeline</a:t>
            </a:r>
          </a:p>
        </p:txBody>
      </p:sp>
      <p:grpSp>
        <p:nvGrpSpPr>
          <p:cNvPr id="4" name="Group 3">
            <a:extLst>
              <a:ext uri="{FF2B5EF4-FFF2-40B4-BE49-F238E27FC236}">
                <a16:creationId xmlns:a16="http://schemas.microsoft.com/office/drawing/2014/main" id="{5F891352-0AB3-4D77-AA93-8E0A1738F8F4}"/>
              </a:ext>
            </a:extLst>
          </p:cNvPr>
          <p:cNvGrpSpPr/>
          <p:nvPr/>
        </p:nvGrpSpPr>
        <p:grpSpPr>
          <a:xfrm>
            <a:off x="5943601" y="1609726"/>
            <a:ext cx="5406259" cy="2023909"/>
            <a:chOff x="5943601" y="1609726"/>
            <a:chExt cx="5406259" cy="2023909"/>
          </a:xfrm>
        </p:grpSpPr>
        <p:sp>
          <p:nvSpPr>
            <p:cNvPr id="5" name="Rectangle 5">
              <a:extLst>
                <a:ext uri="{FF2B5EF4-FFF2-40B4-BE49-F238E27FC236}">
                  <a16:creationId xmlns:a16="http://schemas.microsoft.com/office/drawing/2014/main" id="{20526183-096D-4868-AE2D-0200EE5F1D5D}"/>
                </a:ext>
              </a:extLst>
            </p:cNvPr>
            <p:cNvSpPr/>
            <p:nvPr/>
          </p:nvSpPr>
          <p:spPr>
            <a:xfrm>
              <a:off x="5943601" y="1609726"/>
              <a:ext cx="5406259" cy="20193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TextBox 4">
              <a:extLst>
                <a:ext uri="{FF2B5EF4-FFF2-40B4-BE49-F238E27FC236}">
                  <a16:creationId xmlns:a16="http://schemas.microsoft.com/office/drawing/2014/main" id="{E9B136C8-7575-43EF-A6F3-EC4F69800828}"/>
                </a:ext>
              </a:extLst>
            </p:cNvPr>
            <p:cNvSpPr txBox="1"/>
            <p:nvPr/>
          </p:nvSpPr>
          <p:spPr>
            <a:xfrm>
              <a:off x="6189439" y="1827382"/>
              <a:ext cx="2849999" cy="307777"/>
            </a:xfrm>
            <a:prstGeom prst="rect">
              <a:avLst/>
            </a:prstGeom>
            <a:noFill/>
          </p:spPr>
          <p:txBody>
            <a:bodyPr wrap="square" rtlCol="0">
              <a:spAutoFit/>
            </a:bodyPr>
            <a:lstStyle/>
            <a:p>
              <a:pPr>
                <a:spcAft>
                  <a:spcPts val="1200"/>
                </a:spcAft>
              </a:pPr>
              <a:r>
                <a:rPr lang="en-US" sz="1400" dirty="0">
                  <a:solidFill>
                    <a:srgbClr val="D24726"/>
                  </a:solidFill>
                  <a:latin typeface="Segoe UI Semilight" panose="020B0402040204020203" pitchFamily="34" charset="0"/>
                  <a:cs typeface="Segoe UI Semilight" panose="020B0402040204020203" pitchFamily="34" charset="0"/>
                </a:rPr>
                <a:t>Use Smart Lookup to learn more</a:t>
              </a:r>
              <a:endParaRPr lang="en-US" sz="1400" dirty="0">
                <a:solidFill>
                  <a:srgbClr val="D24726"/>
                </a:solidFill>
                <a:latin typeface="Segoe UI Semilight" panose="020B0402040204020203" pitchFamily="34" charset="0"/>
                <a:ea typeface="Segoe UI Symbol" panose="020B0502040204020203" pitchFamily="34" charset="0"/>
                <a:cs typeface="Segoe UI Semilight" panose="020B0402040204020203" pitchFamily="34" charset="0"/>
              </a:endParaRPr>
            </a:p>
          </p:txBody>
        </p:sp>
        <p:sp>
          <p:nvSpPr>
            <p:cNvPr id="7" name="TextBox 7">
              <a:extLst>
                <a:ext uri="{FF2B5EF4-FFF2-40B4-BE49-F238E27FC236}">
                  <a16:creationId xmlns:a16="http://schemas.microsoft.com/office/drawing/2014/main" id="{F5C6FF1D-DFD2-4DBD-BDE7-F882DDC6DC74}"/>
                </a:ext>
              </a:extLst>
            </p:cNvPr>
            <p:cNvSpPr txBox="1"/>
            <p:nvPr/>
          </p:nvSpPr>
          <p:spPr>
            <a:xfrm>
              <a:off x="6450618" y="2207781"/>
              <a:ext cx="2626919" cy="954107"/>
            </a:xfrm>
            <a:prstGeom prst="rect">
              <a:avLst/>
            </a:prstGeom>
            <a:noFill/>
          </p:spPr>
          <p:txBody>
            <a:bodyPr wrap="square" rtlCol="0">
              <a:spAutoFit/>
            </a:bodyPr>
            <a:lstStyle/>
            <a:p>
              <a:pPr>
                <a:spcAft>
                  <a:spcPts val="1200"/>
                </a:spcAft>
              </a:pPr>
              <a:r>
                <a:rPr lang="en-US" sz="1200" dirty="0">
                  <a:solidFill>
                    <a:schemeClr val="tx1">
                      <a:lumMod val="65000"/>
                      <a:lumOff val="35000"/>
                    </a:schemeClr>
                  </a:solidFill>
                  <a:latin typeface="Segoe UI Semilight" panose="020B0402040204020203" pitchFamily="34" charset="0"/>
                  <a:ea typeface="Segoe UI Symbol" panose="020B0502040204020203" pitchFamily="34" charset="0"/>
                  <a:cs typeface="Segoe UI Semilight" panose="020B0402040204020203" pitchFamily="34" charset="0"/>
                </a:rPr>
                <a:t>Highlight one of the related topics</a:t>
              </a:r>
            </a:p>
            <a:p>
              <a:pPr>
                <a:spcAft>
                  <a:spcPts val="1200"/>
                </a:spcAft>
              </a:pPr>
              <a:r>
                <a:rPr lang="en-US" sz="1200" dirty="0">
                  <a:solidFill>
                    <a:schemeClr val="tx1">
                      <a:lumMod val="65000"/>
                      <a:lumOff val="35000"/>
                    </a:schemeClr>
                  </a:solidFill>
                  <a:latin typeface="Segoe UI Semilight" panose="020B0402040204020203" pitchFamily="34" charset="0"/>
                  <a:ea typeface="Segoe UI Symbol" panose="020B0502040204020203" pitchFamily="34" charset="0"/>
                  <a:cs typeface="Segoe UI Semilight" panose="020B0402040204020203" pitchFamily="34" charset="0"/>
                </a:rPr>
                <a:t>Right-click on the topic</a:t>
              </a:r>
            </a:p>
            <a:p>
              <a:pPr marL="174625" indent="-174625">
                <a:spcAft>
                  <a:spcPts val="1200"/>
                </a:spcAft>
              </a:pPr>
              <a:r>
                <a:rPr lang="en-US" sz="1200" dirty="0">
                  <a:solidFill>
                    <a:schemeClr val="tx1">
                      <a:lumMod val="65000"/>
                      <a:lumOff val="35000"/>
                    </a:schemeClr>
                  </a:solidFill>
                  <a:latin typeface="Segoe UI Semilight" panose="020B0402040204020203" pitchFamily="34" charset="0"/>
                  <a:ea typeface="Segoe UI Symbol" panose="020B0502040204020203" pitchFamily="34" charset="0"/>
                  <a:cs typeface="Segoe UI Semilight" panose="020B0402040204020203" pitchFamily="34" charset="0"/>
                </a:rPr>
                <a:t>Choose "Smart Lookup"</a:t>
              </a:r>
            </a:p>
          </p:txBody>
        </p:sp>
        <p:grpSp>
          <p:nvGrpSpPr>
            <p:cNvPr id="8" name="Group 12">
              <a:extLst>
                <a:ext uri="{FF2B5EF4-FFF2-40B4-BE49-F238E27FC236}">
                  <a16:creationId xmlns:a16="http://schemas.microsoft.com/office/drawing/2014/main" id="{58C4CE24-6148-4604-B285-49040644B37D}"/>
                </a:ext>
              </a:extLst>
            </p:cNvPr>
            <p:cNvGrpSpPr/>
            <p:nvPr/>
          </p:nvGrpSpPr>
          <p:grpSpPr>
            <a:xfrm>
              <a:off x="6273657" y="2228149"/>
              <a:ext cx="188600" cy="246221"/>
              <a:chOff x="5978838" y="2209102"/>
              <a:chExt cx="188600" cy="246221"/>
            </a:xfrm>
          </p:grpSpPr>
          <p:sp>
            <p:nvSpPr>
              <p:cNvPr id="16" name="Oval 9">
                <a:extLst>
                  <a:ext uri="{FF2B5EF4-FFF2-40B4-BE49-F238E27FC236}">
                    <a16:creationId xmlns:a16="http://schemas.microsoft.com/office/drawing/2014/main" id="{AB6051AB-2E0C-4F74-AA09-3E8DBF11667D}"/>
                  </a:ext>
                </a:extLst>
              </p:cNvPr>
              <p:cNvSpPr/>
              <p:nvPr/>
            </p:nvSpPr>
            <p:spPr>
              <a:xfrm>
                <a:off x="5978839" y="2237913"/>
                <a:ext cx="188599" cy="188599"/>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7" name="TextBox 11">
                <a:extLst>
                  <a:ext uri="{FF2B5EF4-FFF2-40B4-BE49-F238E27FC236}">
                    <a16:creationId xmlns:a16="http://schemas.microsoft.com/office/drawing/2014/main" id="{97FDCC9F-9887-487F-8C6D-BBB3CB2773C3}"/>
                  </a:ext>
                </a:extLst>
              </p:cNvPr>
              <p:cNvSpPr txBox="1">
                <a:spLocks noChangeAspect="1"/>
              </p:cNvSpPr>
              <p:nvPr/>
            </p:nvSpPr>
            <p:spPr>
              <a:xfrm>
                <a:off x="5978838" y="2209102"/>
                <a:ext cx="188599" cy="246221"/>
              </a:xfrm>
              <a:prstGeom prst="rect">
                <a:avLst/>
              </a:prstGeom>
              <a:noFill/>
            </p:spPr>
            <p:txBody>
              <a:bodyPr wrap="square" rtlCol="0">
                <a:spAutoFit/>
              </a:bodyPr>
              <a:lstStyle/>
              <a:p>
                <a:pPr algn="ctr"/>
                <a:r>
                  <a:rPr lang="en-US" sz="1000" dirty="0">
                    <a:solidFill>
                      <a:schemeClr val="bg1"/>
                    </a:solidFill>
                    <a:latin typeface="Segoe UI Semibold" panose="020B0702040204020203" pitchFamily="34" charset="0"/>
                    <a:cs typeface="Segoe UI Semibold" panose="020B0702040204020203" pitchFamily="34" charset="0"/>
                  </a:rPr>
                  <a:t>1</a:t>
                </a:r>
              </a:p>
            </p:txBody>
          </p:sp>
        </p:grpSp>
        <p:grpSp>
          <p:nvGrpSpPr>
            <p:cNvPr id="9" name="Group 13">
              <a:extLst>
                <a:ext uri="{FF2B5EF4-FFF2-40B4-BE49-F238E27FC236}">
                  <a16:creationId xmlns:a16="http://schemas.microsoft.com/office/drawing/2014/main" id="{D9700851-3B5E-45AB-991B-762DE0355EF6}"/>
                </a:ext>
              </a:extLst>
            </p:cNvPr>
            <p:cNvGrpSpPr/>
            <p:nvPr/>
          </p:nvGrpSpPr>
          <p:grpSpPr>
            <a:xfrm>
              <a:off x="6273657" y="2563905"/>
              <a:ext cx="188600" cy="246221"/>
              <a:chOff x="5978838" y="2209102"/>
              <a:chExt cx="188600" cy="246221"/>
            </a:xfrm>
          </p:grpSpPr>
          <p:sp>
            <p:nvSpPr>
              <p:cNvPr id="14" name="Oval 14">
                <a:extLst>
                  <a:ext uri="{FF2B5EF4-FFF2-40B4-BE49-F238E27FC236}">
                    <a16:creationId xmlns:a16="http://schemas.microsoft.com/office/drawing/2014/main" id="{0FDC7121-EA5E-4996-B879-22CC04BEA201}"/>
                  </a:ext>
                </a:extLst>
              </p:cNvPr>
              <p:cNvSpPr/>
              <p:nvPr/>
            </p:nvSpPr>
            <p:spPr>
              <a:xfrm>
                <a:off x="5978839" y="2237913"/>
                <a:ext cx="188599" cy="188599"/>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5" name="TextBox 15">
                <a:extLst>
                  <a:ext uri="{FF2B5EF4-FFF2-40B4-BE49-F238E27FC236}">
                    <a16:creationId xmlns:a16="http://schemas.microsoft.com/office/drawing/2014/main" id="{B4BBF7ED-662E-4BA3-83B6-05208C9B757A}"/>
                  </a:ext>
                </a:extLst>
              </p:cNvPr>
              <p:cNvSpPr txBox="1">
                <a:spLocks noChangeAspect="1"/>
              </p:cNvSpPr>
              <p:nvPr/>
            </p:nvSpPr>
            <p:spPr>
              <a:xfrm>
                <a:off x="5978838" y="2209102"/>
                <a:ext cx="188599" cy="246221"/>
              </a:xfrm>
              <a:prstGeom prst="rect">
                <a:avLst/>
              </a:prstGeom>
              <a:noFill/>
            </p:spPr>
            <p:txBody>
              <a:bodyPr wrap="square" rtlCol="0">
                <a:spAutoFit/>
              </a:bodyPr>
              <a:lstStyle/>
              <a:p>
                <a:pPr algn="ctr"/>
                <a:r>
                  <a:rPr lang="en-US" sz="1000" dirty="0">
                    <a:solidFill>
                      <a:schemeClr val="bg1"/>
                    </a:solidFill>
                    <a:latin typeface="Segoe UI Semibold" panose="020B0702040204020203" pitchFamily="34" charset="0"/>
                    <a:cs typeface="Segoe UI Semibold" panose="020B0702040204020203" pitchFamily="34" charset="0"/>
                  </a:rPr>
                  <a:t>2</a:t>
                </a:r>
              </a:p>
            </p:txBody>
          </p:sp>
        </p:grpSp>
        <p:grpSp>
          <p:nvGrpSpPr>
            <p:cNvPr id="10" name="Group 16">
              <a:extLst>
                <a:ext uri="{FF2B5EF4-FFF2-40B4-BE49-F238E27FC236}">
                  <a16:creationId xmlns:a16="http://schemas.microsoft.com/office/drawing/2014/main" id="{8CC6D345-719C-4EA8-9CCC-735633CC607F}"/>
                </a:ext>
              </a:extLst>
            </p:cNvPr>
            <p:cNvGrpSpPr/>
            <p:nvPr/>
          </p:nvGrpSpPr>
          <p:grpSpPr>
            <a:xfrm>
              <a:off x="6273657" y="2902042"/>
              <a:ext cx="188600" cy="246221"/>
              <a:chOff x="5978838" y="2209102"/>
              <a:chExt cx="188600" cy="246221"/>
            </a:xfrm>
          </p:grpSpPr>
          <p:sp>
            <p:nvSpPr>
              <p:cNvPr id="12" name="Oval 17">
                <a:extLst>
                  <a:ext uri="{FF2B5EF4-FFF2-40B4-BE49-F238E27FC236}">
                    <a16:creationId xmlns:a16="http://schemas.microsoft.com/office/drawing/2014/main" id="{2E56D573-7C3B-46F0-982D-5DD5D53E931B}"/>
                  </a:ext>
                </a:extLst>
              </p:cNvPr>
              <p:cNvSpPr/>
              <p:nvPr/>
            </p:nvSpPr>
            <p:spPr>
              <a:xfrm>
                <a:off x="5978839" y="2237913"/>
                <a:ext cx="188599" cy="188599"/>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3" name="TextBox 18">
                <a:extLst>
                  <a:ext uri="{FF2B5EF4-FFF2-40B4-BE49-F238E27FC236}">
                    <a16:creationId xmlns:a16="http://schemas.microsoft.com/office/drawing/2014/main" id="{A400E4DB-EAAB-40EC-B86F-2B5325C2941B}"/>
                  </a:ext>
                </a:extLst>
              </p:cNvPr>
              <p:cNvSpPr txBox="1">
                <a:spLocks noChangeAspect="1"/>
              </p:cNvSpPr>
              <p:nvPr/>
            </p:nvSpPr>
            <p:spPr>
              <a:xfrm>
                <a:off x="5978838" y="2209102"/>
                <a:ext cx="188599" cy="246221"/>
              </a:xfrm>
              <a:prstGeom prst="rect">
                <a:avLst/>
              </a:prstGeom>
              <a:noFill/>
            </p:spPr>
            <p:txBody>
              <a:bodyPr wrap="square" rtlCol="0">
                <a:spAutoFit/>
              </a:bodyPr>
              <a:lstStyle/>
              <a:p>
                <a:pPr algn="ctr"/>
                <a:r>
                  <a:rPr lang="en-US" sz="1000" dirty="0">
                    <a:solidFill>
                      <a:schemeClr val="bg1"/>
                    </a:solidFill>
                    <a:latin typeface="Segoe UI Semibold" panose="020B0702040204020203" pitchFamily="34" charset="0"/>
                    <a:cs typeface="Segoe UI Semibold" panose="020B0702040204020203" pitchFamily="34" charset="0"/>
                  </a:rPr>
                  <a:t>3</a:t>
                </a:r>
              </a:p>
            </p:txBody>
          </p:sp>
        </p:grpSp>
        <p:pic>
          <p:nvPicPr>
            <p:cNvPr id="11" name="Picture 19" descr="Smart Lookup button in the context menu">
              <a:extLst>
                <a:ext uri="{FF2B5EF4-FFF2-40B4-BE49-F238E27FC236}">
                  <a16:creationId xmlns:a16="http://schemas.microsoft.com/office/drawing/2014/main" id="{5C48F155-F4FF-4D72-879B-DE6D7269D894}"/>
                </a:ext>
              </a:extLst>
            </p:cNvPr>
            <p:cNvPicPr>
              <a:picLocks noChangeAspect="1"/>
            </p:cNvPicPr>
            <p:nvPr/>
          </p:nvPicPr>
          <p:blipFill rotWithShape="1">
            <a:blip r:embed="rId2"/>
            <a:srcRect b="4437"/>
            <a:stretch/>
          </p:blipFill>
          <p:spPr>
            <a:xfrm>
              <a:off x="9166431" y="1836907"/>
              <a:ext cx="1875163" cy="1796728"/>
            </a:xfrm>
            <a:prstGeom prst="rect">
              <a:avLst/>
            </a:prstGeom>
          </p:spPr>
        </p:pic>
      </p:grpSp>
    </p:spTree>
    <p:extLst>
      <p:ext uri="{BB962C8B-B14F-4D97-AF65-F5344CB8AC3E}">
        <p14:creationId xmlns:p14="http://schemas.microsoft.com/office/powerpoint/2010/main" val="1683866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D80A4A9-D525-4847-A56F-9547F9FFFEC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Holstein-Friesian milk cow – &quot;Because much of the cost of a cow is the feed and labor needed to maintain her, fewer but higher yielding cows mean lower priced milk. Dairy herd improvement ultimately benefits consumers. That's why it's just as important to keep complete and accurate records as it is to keep the cows contented. The National Cooperative Dairy Herd Improvement Program has been tracking Bossy's milk yields since 1905. Over the years, this program has made enormous contributions to dairy cattle breeding. ARS scientists receive the lactation records of all herds enrolled in the program and use the figures to rank the bulls that sire the nation's dairy cows and to rank the cows themselves. The results of years and years of scientific dairying? Milk production has been trending upward for more than 25 years in the United States-from about 117,000 million pounds in 1970 to more than 150,000 million pounds in 1994-even though the number of milk cows has been reduced.&quot;"/>
          <p:cNvPicPr>
            <a:picLocks noChangeAspect="1"/>
          </p:cNvPicPr>
          <p:nvPr/>
        </p:nvPicPr>
        <p:blipFill rotWithShape="1">
          <a:blip r:embed="rId2">
            <a:alphaModFix amt="50000"/>
            <a:extLst>
              <a:ext uri="{28A0092B-C50C-407E-A947-70E740481C1C}">
                <a14:useLocalDpi xmlns:a14="http://schemas.microsoft.com/office/drawing/2010/main" val="0"/>
              </a:ext>
            </a:extLst>
          </a:blip>
          <a:srcRect b="15730"/>
          <a:stretch/>
        </p:blipFill>
        <p:spPr>
          <a:xfrm>
            <a:off x="20" y="0"/>
            <a:ext cx="12191980" cy="6857990"/>
          </a:xfrm>
          <a:prstGeom prst="rect">
            <a:avLst/>
          </a:prstGeom>
        </p:spPr>
      </p:pic>
      <p:sp>
        <p:nvSpPr>
          <p:cNvPr id="2" name="Title 1"/>
          <p:cNvSpPr>
            <a:spLocks noGrp="1"/>
          </p:cNvSpPr>
          <p:nvPr>
            <p:ph type="ctrTitle"/>
          </p:nvPr>
        </p:nvSpPr>
        <p:spPr>
          <a:xfrm>
            <a:off x="1524000" y="1122363"/>
            <a:ext cx="9144000" cy="2387600"/>
          </a:xfrm>
        </p:spPr>
        <p:txBody>
          <a:bodyPr>
            <a:normAutofit/>
          </a:bodyPr>
          <a:lstStyle/>
          <a:p>
            <a:r>
              <a:rPr lang="en-US" b="1" dirty="0">
                <a:solidFill>
                  <a:srgbClr val="FFFFFF"/>
                </a:solidFill>
                <a:effectLst>
                  <a:outerShdw blurRad="38100" dist="38100" dir="2700000" algn="tl">
                    <a:srgbClr val="000000">
                      <a:alpha val="43137"/>
                    </a:srgbClr>
                  </a:outerShdw>
                </a:effectLst>
              </a:rPr>
              <a:t>Management of farm animals</a:t>
            </a:r>
          </a:p>
        </p:txBody>
      </p:sp>
      <p:sp>
        <p:nvSpPr>
          <p:cNvPr id="3" name="Content Placeholder 2"/>
          <p:cNvSpPr>
            <a:spLocks noGrp="1"/>
          </p:cNvSpPr>
          <p:nvPr>
            <p:ph type="subTitle" idx="1"/>
          </p:nvPr>
        </p:nvSpPr>
        <p:spPr>
          <a:xfrm>
            <a:off x="1524000" y="3602038"/>
            <a:ext cx="9144000" cy="1655762"/>
          </a:xfrm>
        </p:spPr>
        <p:txBody>
          <a:bodyPr>
            <a:normAutofit/>
          </a:bodyPr>
          <a:lstStyle/>
          <a:p>
            <a:r>
              <a:rPr lang="en-IN" b="1">
                <a:solidFill>
                  <a:srgbClr val="FFFFFF"/>
                </a:solidFill>
              </a:rPr>
              <a:t>DAIRY</a:t>
            </a:r>
          </a:p>
        </p:txBody>
      </p:sp>
    </p:spTree>
    <p:extLst>
      <p:ext uri="{BB962C8B-B14F-4D97-AF65-F5344CB8AC3E}">
        <p14:creationId xmlns:p14="http://schemas.microsoft.com/office/powerpoint/2010/main" val="332123228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 name="Rectangle 64">
            <a:extLst>
              <a:ext uri="{FF2B5EF4-FFF2-40B4-BE49-F238E27FC236}">
                <a16:creationId xmlns:a16="http://schemas.microsoft.com/office/drawing/2014/main" id="{B258B801-61BF-4F6A-BA21-15D0D41ABB8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6B3458FD-AC37-4097-B0A0-4C1E76FF01D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946169" y="481265"/>
            <a:ext cx="2212848" cy="1880508"/>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A44CD601-4414-4897-BEB4-3790FDABE6C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51051" y="3509435"/>
            <a:ext cx="2212848" cy="285707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A2389E26-8B51-4C6A-8566-733BFF0EBF8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0677" y="485775"/>
            <a:ext cx="2203222" cy="286279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2354E99A-A953-4228-A52B-52EE0A98C4D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43561" y="2514599"/>
            <a:ext cx="2783884" cy="385191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 name="Straight Connector 74">
            <a:extLst>
              <a:ext uri="{FF2B5EF4-FFF2-40B4-BE49-F238E27FC236}">
                <a16:creationId xmlns:a16="http://schemas.microsoft.com/office/drawing/2014/main" id="{16942E8E-4407-4452-B1A5-52F6323A0156}"/>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08782" y="1701532"/>
            <a:ext cx="457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8" name="Content Placeholder 5" descr="A drawing of a cartoon character&#10;&#10;Description generated with high confidence">
            <a:extLst>
              <a:ext uri="{FF2B5EF4-FFF2-40B4-BE49-F238E27FC236}">
                <a16:creationId xmlns:a16="http://schemas.microsoft.com/office/drawing/2014/main" id="{936DF66C-00C7-4194-AF62-CB54D2BB7EA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105635" y="2982943"/>
            <a:ext cx="2459736" cy="2893807"/>
          </a:xfrm>
          <a:prstGeom prst="rect">
            <a:avLst/>
          </a:prstGeom>
        </p:spPr>
      </p:pic>
      <p:pic>
        <p:nvPicPr>
          <p:cNvPr id="16" name="Content Placeholder 4" descr="A picture containing clipart&#10;&#10;Description generated with very high confidence">
            <a:extLst>
              <a:ext uri="{FF2B5EF4-FFF2-40B4-BE49-F238E27FC236}">
                <a16:creationId xmlns:a16="http://schemas.microsoft.com/office/drawing/2014/main" id="{44E67195-91D5-4987-928B-30CDE175F3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15643" y="956307"/>
            <a:ext cx="1883664" cy="1917215"/>
          </a:xfrm>
          <a:prstGeom prst="rect">
            <a:avLst/>
          </a:prstGeom>
        </p:spPr>
      </p:pic>
      <p:sp>
        <p:nvSpPr>
          <p:cNvPr id="7" name="TextBox 6">
            <a:extLst>
              <a:ext uri="{FF2B5EF4-FFF2-40B4-BE49-F238E27FC236}">
                <a16:creationId xmlns:a16="http://schemas.microsoft.com/office/drawing/2014/main" id="{10F09538-53DE-461C-8935-341AE7CCAF0F}"/>
              </a:ext>
            </a:extLst>
          </p:cNvPr>
          <p:cNvSpPr txBox="1"/>
          <p:nvPr/>
        </p:nvSpPr>
        <p:spPr>
          <a:xfrm>
            <a:off x="10005184" y="6870700"/>
            <a:ext cx="2186816"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3" tooltip="http://www.everyonecandraw.net/Illustrations%20free%20and%20for%20sale%20Water%20Buffalo.html"/>
              </a:rPr>
              <a:t>This Photo</a:t>
            </a:r>
            <a:r>
              <a:rPr lang="en-IN" sz="700">
                <a:solidFill>
                  <a:srgbClr val="FFFFFF"/>
                </a:solidFill>
              </a:rPr>
              <a:t> by Unknown Author is licensed under </a:t>
            </a:r>
            <a:r>
              <a:rPr lang="en-IN" sz="700">
                <a:solidFill>
                  <a:srgbClr val="FFFFFF"/>
                </a:solidFill>
                <a:hlinkClick r:id="rId5" tooltip="https://creativecommons.org/licenses/by/3.0/"/>
              </a:rPr>
              <a:t>CC BY</a:t>
            </a:r>
            <a:endParaRPr lang="en-IN" sz="700">
              <a:solidFill>
                <a:srgbClr val="FFFFFF"/>
              </a:solidFill>
            </a:endParaRPr>
          </a:p>
        </p:txBody>
      </p:sp>
      <p:sp>
        <p:nvSpPr>
          <p:cNvPr id="2" name="Title 1">
            <a:extLst>
              <a:ext uri="{FF2B5EF4-FFF2-40B4-BE49-F238E27FC236}">
                <a16:creationId xmlns:a16="http://schemas.microsoft.com/office/drawing/2014/main" id="{6D515A9A-1E0D-456B-AF23-F00343A4EB51}"/>
              </a:ext>
            </a:extLst>
          </p:cNvPr>
          <p:cNvSpPr>
            <a:spLocks noGrp="1"/>
          </p:cNvSpPr>
          <p:nvPr>
            <p:ph type="title"/>
          </p:nvPr>
        </p:nvSpPr>
        <p:spPr>
          <a:xfrm>
            <a:off x="838200" y="365125"/>
            <a:ext cx="4981734" cy="1212315"/>
          </a:xfrm>
        </p:spPr>
        <p:txBody>
          <a:bodyPr vert="horz" lIns="91440" tIns="45720" rIns="91440" bIns="45720" rtlCol="0" anchor="b">
            <a:normAutofit/>
          </a:bodyPr>
          <a:lstStyle/>
          <a:p>
            <a:r>
              <a:rPr lang="en-US" sz="2500" b="1" u="sng"/>
              <a:t>What is dairy farming management?</a:t>
            </a:r>
            <a:br>
              <a:rPr lang="en-US" sz="2500" b="1" u="sng"/>
            </a:br>
            <a:br>
              <a:rPr lang="en-US" sz="2500"/>
            </a:br>
            <a:endParaRPr lang="en-US" sz="2500"/>
          </a:p>
        </p:txBody>
      </p:sp>
      <p:sp>
        <p:nvSpPr>
          <p:cNvPr id="60" name="Content Placeholder 59"/>
          <p:cNvSpPr>
            <a:spLocks noGrp="1"/>
          </p:cNvSpPr>
          <p:nvPr>
            <p:ph idx="1"/>
          </p:nvPr>
        </p:nvSpPr>
        <p:spPr>
          <a:xfrm>
            <a:off x="838200" y="1863969"/>
            <a:ext cx="4981734" cy="4312994"/>
          </a:xfrm>
        </p:spPr>
        <p:txBody>
          <a:bodyPr>
            <a:normAutofit/>
          </a:bodyPr>
          <a:lstStyle/>
          <a:p>
            <a:r>
              <a:rPr lang="en-US" sz="1400"/>
              <a:t>Dairying is the management of animals for milk and its products for human consumption. In dairy farm management, we deal with processes and systems that increase yield and improve quality of milk.</a:t>
            </a:r>
          </a:p>
          <a:p>
            <a:r>
              <a:rPr lang="en-US" sz="1400"/>
              <a:t> Milk yield is primarily dependent on the quality of breeds in the farm. Selection of good breeds having high yielding potential (under the climatic conditions of the area), combined with resistance to diseases is very important.</a:t>
            </a:r>
          </a:p>
          <a:p>
            <a:r>
              <a:rPr lang="en-US" sz="1400"/>
              <a:t> For the yield potential to be realised the cattle have to be well looked after – they have to be housed well, should have adequate water and be maintained disease free. </a:t>
            </a:r>
          </a:p>
          <a:p>
            <a:r>
              <a:rPr lang="en-US" sz="1400"/>
              <a:t>The feeding of cattle should be carried out in a scientific manner – with special emphasis on the quality and quantity of fodder. Besides, stringent cleanliness and hygiene (both of the cattle and the handlers) are of paramount importance while milking, storage and transport of the milk and its products.</a:t>
            </a:r>
          </a:p>
        </p:txBody>
      </p:sp>
    </p:spTree>
    <p:extLst>
      <p:ext uri="{BB962C8B-B14F-4D97-AF65-F5344CB8AC3E}">
        <p14:creationId xmlns:p14="http://schemas.microsoft.com/office/powerpoint/2010/main" val="3174689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3002" y="365125"/>
            <a:ext cx="10520702" cy="1325563"/>
          </a:xfrm>
        </p:spPr>
        <p:txBody>
          <a:bodyPr>
            <a:normAutofit/>
          </a:bodyPr>
          <a:lstStyle/>
          <a:p>
            <a:r>
              <a:rPr lang="en-US" dirty="0"/>
              <a:t>Contents</a:t>
            </a:r>
          </a:p>
        </p:txBody>
      </p:sp>
      <p:graphicFrame>
        <p:nvGraphicFramePr>
          <p:cNvPr id="6" name="Content Placeholder 5">
            <a:extLst>
              <a:ext uri="{FF2B5EF4-FFF2-40B4-BE49-F238E27FC236}">
                <a16:creationId xmlns:a16="http://schemas.microsoft.com/office/drawing/2014/main" id="{E399C11D-79CB-41A2-87B3-349D978B395E}"/>
              </a:ext>
            </a:extLst>
          </p:cNvPr>
          <p:cNvGraphicFramePr>
            <a:graphicFrameLocks noGrp="1"/>
          </p:cNvGraphicFramePr>
          <p:nvPr>
            <p:ph idx="1"/>
            <p:extLst>
              <p:ext uri="{D42A27DB-BD31-4B8C-83A1-F6EECF244321}">
                <p14:modId xmlns:p14="http://schemas.microsoft.com/office/powerpoint/2010/main" val="4286000945"/>
              </p:ext>
            </p:extLst>
          </p:nvPr>
        </p:nvGraphicFramePr>
        <p:xfrm>
          <a:off x="838200" y="2022475"/>
          <a:ext cx="10515600" cy="41544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946933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group of cattle grazing on a lush green field&#10;&#10;Description generated with very high confidence">
            <a:extLst>
              <a:ext uri="{FF2B5EF4-FFF2-40B4-BE49-F238E27FC236}">
                <a16:creationId xmlns:a16="http://schemas.microsoft.com/office/drawing/2014/main" id="{C4D43C69-EFA0-45B1-8F59-0BFAE7A0B17D}"/>
              </a:ext>
            </a:extLst>
          </p:cNvPr>
          <p:cNvPicPr>
            <a:picLocks noChangeAspect="1"/>
          </p:cNvPicPr>
          <p:nvPr/>
        </p:nvPicPr>
        <p:blipFill rotWithShape="1">
          <a:blip r:embed="rId2"/>
          <a:srcRect t="23967" r="9091" b="19685"/>
          <a:stretch/>
        </p:blipFill>
        <p:spPr>
          <a:xfrm>
            <a:off x="20" y="10"/>
            <a:ext cx="12191980" cy="6857990"/>
          </a:xfrm>
          <a:prstGeom prst="rect">
            <a:avLst/>
          </a:prstGeom>
        </p:spPr>
      </p:pic>
      <p:sp>
        <p:nvSpPr>
          <p:cNvPr id="12" name="Rectangle 11">
            <a:extLst>
              <a:ext uri="{FF2B5EF4-FFF2-40B4-BE49-F238E27FC236}">
                <a16:creationId xmlns:a16="http://schemas.microsoft.com/office/drawing/2014/main" id="{6B7FACD5-4E43-4560-BD05-75CCDA57560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5735590"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4990BDB5-7BCE-415D-8A8C-396F76339C61}"/>
              </a:ext>
            </a:extLst>
          </p:cNvPr>
          <p:cNvSpPr>
            <a:spLocks noGrp="1"/>
          </p:cNvSpPr>
          <p:nvPr>
            <p:ph type="title"/>
          </p:nvPr>
        </p:nvSpPr>
        <p:spPr>
          <a:xfrm>
            <a:off x="594805" y="640263"/>
            <a:ext cx="5221266" cy="1344975"/>
          </a:xfrm>
        </p:spPr>
        <p:txBody>
          <a:bodyPr>
            <a:normAutofit/>
          </a:bodyPr>
          <a:lstStyle/>
          <a:p>
            <a:r>
              <a:rPr lang="en-IN" sz="4000" dirty="0"/>
              <a:t>PASTURE MANAGMENT</a:t>
            </a:r>
          </a:p>
        </p:txBody>
      </p:sp>
      <p:sp>
        <p:nvSpPr>
          <p:cNvPr id="6" name="Rectangle 1">
            <a:extLst>
              <a:ext uri="{FF2B5EF4-FFF2-40B4-BE49-F238E27FC236}">
                <a16:creationId xmlns:a16="http://schemas.microsoft.com/office/drawing/2014/main" id="{D9E20A41-3FFA-4F75-973D-D2F1C361D7BA}"/>
              </a:ext>
            </a:extLst>
          </p:cNvPr>
          <p:cNvSpPr>
            <a:spLocks noGrp="1" noChangeArrowheads="1"/>
          </p:cNvSpPr>
          <p:nvPr>
            <p:ph idx="1"/>
          </p:nvPr>
        </p:nvSpPr>
        <p:spPr bwMode="auto">
          <a:xfrm>
            <a:off x="594110" y="2121763"/>
            <a:ext cx="5235490" cy="377301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r>
              <a:rPr kumimoji="0" lang="en-US" altLang="en-US" sz="1100" i="0" u="none" strike="noStrike" cap="none" normalizeH="0" baseline="0">
                <a:ln>
                  <a:noFill/>
                </a:ln>
                <a:effectLst/>
                <a:latin typeface="Arial" panose="020B0604020202020204" pitchFamily="34" charset="0"/>
              </a:rPr>
              <a:t>Good pasture management is one of the most important aspects of successful dairy production. Once an improved grass-legume pasture is established it can remain productive and weed free, providing large amounts of good quality feed for dairy cows, bulls, and young stock for many years. This will occur so long as the person managing the farm follows some simple rules, as follows:</a:t>
            </a:r>
          </a:p>
          <a:p>
            <a:pPr marL="0" marR="0" lvl="0" indent="0" defTabSz="914400" rtl="0" eaLnBrk="0" fontAlgn="base" latinLnBrk="0" hangingPunct="0">
              <a:spcBef>
                <a:spcPct val="0"/>
              </a:spcBef>
              <a:spcAft>
                <a:spcPts val="600"/>
              </a:spcAft>
              <a:buClrTx/>
              <a:buSzTx/>
              <a:buFontTx/>
              <a:buNone/>
              <a:tabLst/>
            </a:pPr>
            <a:r>
              <a:rPr kumimoji="0" lang="en-US" altLang="en-US" sz="1100" i="0" u="none" strike="noStrike" cap="none" normalizeH="0" baseline="0">
                <a:ln>
                  <a:noFill/>
                </a:ln>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None/>
              <a:tabLst/>
            </a:pPr>
            <a:r>
              <a:rPr kumimoji="0" lang="en-US" altLang="en-US" sz="1100" i="0" u="none" strike="noStrike" cap="none" normalizeH="0" baseline="0">
                <a:ln>
                  <a:noFill/>
                </a:ln>
                <a:effectLst/>
                <a:latin typeface="Arial" panose="020B0604020202020204" pitchFamily="34" charset="0"/>
              </a:rPr>
              <a:t>Stocking rate [SR]</a:t>
            </a:r>
          </a:p>
          <a:p>
            <a:pPr marL="0" marR="0" lvl="0" indent="0" defTabSz="914400" rtl="0" eaLnBrk="0" fontAlgn="base" latinLnBrk="0" hangingPunct="0">
              <a:spcBef>
                <a:spcPct val="0"/>
              </a:spcBef>
              <a:spcAft>
                <a:spcPts val="600"/>
              </a:spcAft>
              <a:buClrTx/>
              <a:buSzTx/>
              <a:buFontTx/>
              <a:buNone/>
              <a:tabLst/>
            </a:pPr>
            <a:r>
              <a:rPr kumimoji="0" lang="en-US" altLang="en-US" sz="1100" i="0" u="none" strike="noStrike" cap="none" normalizeH="0" baseline="0">
                <a:ln>
                  <a:noFill/>
                </a:ln>
                <a:effectLst/>
                <a:latin typeface="Arial" panose="020B0604020202020204" pitchFamily="34" charset="0"/>
              </a:rPr>
              <a:t>Maintaining the appropriate stocking rate is perhaps the most important rule of pasture management. The right stocking rate will vary from farm to farm, depending on;</a:t>
            </a:r>
          </a:p>
          <a:p>
            <a:pPr marL="0" marR="0" lvl="0" indent="0" defTabSz="914400" rtl="0" eaLnBrk="0" fontAlgn="base" latinLnBrk="0" hangingPunct="0">
              <a:spcBef>
                <a:spcPct val="0"/>
              </a:spcBef>
              <a:spcAft>
                <a:spcPts val="600"/>
              </a:spcAft>
              <a:buClrTx/>
              <a:buSzTx/>
              <a:buFontTx/>
              <a:buNone/>
              <a:tabLst/>
            </a:pPr>
            <a:r>
              <a:rPr kumimoji="0" lang="en-US" altLang="en-US" sz="1100" i="0" u="none" strike="noStrike" cap="none" normalizeH="0" baseline="0">
                <a:ln>
                  <a:noFill/>
                </a:ln>
                <a:effectLst/>
                <a:latin typeface="Arial" panose="020B0604020202020204" pitchFamily="34" charset="0"/>
              </a:rPr>
              <a:t>- soil fertility</a:t>
            </a:r>
          </a:p>
          <a:p>
            <a:pPr marL="0" marR="0" lvl="0" indent="0" defTabSz="914400" rtl="0" eaLnBrk="0" fontAlgn="base" latinLnBrk="0" hangingPunct="0">
              <a:spcBef>
                <a:spcPct val="0"/>
              </a:spcBef>
              <a:spcAft>
                <a:spcPts val="600"/>
              </a:spcAft>
              <a:buClrTx/>
              <a:buSzTx/>
              <a:buFontTx/>
              <a:buNone/>
              <a:tabLst/>
            </a:pPr>
            <a:r>
              <a:rPr kumimoji="0" lang="en-US" altLang="en-US" sz="1100" i="0" u="none" strike="noStrike" cap="none" normalizeH="0" baseline="0">
                <a:ln>
                  <a:noFill/>
                </a:ln>
                <a:effectLst/>
                <a:latin typeface="Arial" panose="020B0604020202020204" pitchFamily="34" charset="0"/>
              </a:rPr>
              <a:t>- annual rainfall and its distribution</a:t>
            </a:r>
          </a:p>
          <a:p>
            <a:pPr marL="0" marR="0" lvl="0" indent="0" defTabSz="914400" rtl="0" eaLnBrk="0" fontAlgn="base" latinLnBrk="0" hangingPunct="0">
              <a:spcBef>
                <a:spcPct val="0"/>
              </a:spcBef>
              <a:spcAft>
                <a:spcPts val="600"/>
              </a:spcAft>
              <a:buClrTx/>
              <a:buSzTx/>
              <a:buFontTx/>
              <a:buNone/>
              <a:tabLst/>
            </a:pPr>
            <a:r>
              <a:rPr kumimoji="0" lang="en-US" altLang="en-US" sz="1100" i="0" u="none" strike="noStrike" cap="none" normalizeH="0" baseline="0">
                <a:ln>
                  <a:noFill/>
                </a:ln>
                <a:effectLst/>
                <a:latin typeface="Arial" panose="020B0604020202020204" pitchFamily="34" charset="0"/>
              </a:rPr>
              <a:t>- whether the pasture is shaded or unshaded</a:t>
            </a:r>
          </a:p>
          <a:p>
            <a:pPr marL="0" marR="0" lvl="0" indent="0" defTabSz="914400" rtl="0" eaLnBrk="0" fontAlgn="base" latinLnBrk="0" hangingPunct="0">
              <a:spcBef>
                <a:spcPct val="0"/>
              </a:spcBef>
              <a:spcAft>
                <a:spcPts val="600"/>
              </a:spcAft>
              <a:buClrTx/>
              <a:buSzTx/>
              <a:buFontTx/>
              <a:buNone/>
              <a:tabLst/>
            </a:pPr>
            <a:r>
              <a:rPr kumimoji="0" lang="en-US" altLang="en-US" sz="1100" i="0" u="none" strike="noStrike" cap="none" normalizeH="0" baseline="0">
                <a:ln>
                  <a:noFill/>
                </a:ln>
                <a:effectLst/>
                <a:latin typeface="Arial" panose="020B0604020202020204" pitchFamily="34" charset="0"/>
              </a:rPr>
              <a:t>- pasture variety (improved Vs unimproved)</a:t>
            </a:r>
          </a:p>
          <a:p>
            <a:pPr marL="0" marR="0" lvl="0" indent="0" defTabSz="914400" rtl="0" eaLnBrk="0" fontAlgn="base" latinLnBrk="0" hangingPunct="0">
              <a:spcBef>
                <a:spcPct val="0"/>
              </a:spcBef>
              <a:spcAft>
                <a:spcPts val="600"/>
              </a:spcAft>
              <a:buClrTx/>
              <a:buSzTx/>
              <a:buFontTx/>
              <a:buNone/>
              <a:tabLst/>
            </a:pPr>
            <a:r>
              <a:rPr kumimoji="0" lang="en-US" altLang="en-US" sz="1100" i="0" u="none" strike="noStrike" cap="none" normalizeH="0" baseline="0">
                <a:ln>
                  <a:noFill/>
                </a:ln>
                <a:effectLst/>
                <a:latin typeface="Arial" panose="020B0604020202020204" pitchFamily="34" charset="0"/>
              </a:rPr>
              <a:t>- use of fertiliser</a:t>
            </a:r>
          </a:p>
          <a:p>
            <a:pPr marL="0" marR="0" lvl="0" indent="0" defTabSz="914400" rtl="0" eaLnBrk="0" fontAlgn="base" latinLnBrk="0" hangingPunct="0">
              <a:spcBef>
                <a:spcPct val="0"/>
              </a:spcBef>
              <a:spcAft>
                <a:spcPts val="600"/>
              </a:spcAft>
              <a:buClrTx/>
              <a:buSzTx/>
              <a:buFontTx/>
              <a:buNone/>
              <a:tabLst/>
            </a:pPr>
            <a:r>
              <a:rPr kumimoji="0" lang="en-US" altLang="en-US" sz="1100" i="0" u="none" strike="noStrike" cap="none" normalizeH="0" baseline="0">
                <a:ln>
                  <a:noFill/>
                </a:ln>
                <a:effectLst/>
                <a:latin typeface="Arial" panose="020B0604020202020204" pitchFamily="34" charset="0"/>
              </a:rPr>
              <a:t>- pests and diseases of the pasture</a:t>
            </a:r>
          </a:p>
          <a:p>
            <a:pPr marL="0" marR="0" lvl="0" indent="0" defTabSz="914400" rtl="0" eaLnBrk="0" fontAlgn="base" latinLnBrk="0" hangingPunct="0">
              <a:spcBef>
                <a:spcPct val="0"/>
              </a:spcBef>
              <a:spcAft>
                <a:spcPts val="600"/>
              </a:spcAft>
              <a:buClrTx/>
              <a:buSzTx/>
              <a:buFontTx/>
              <a:buNone/>
              <a:tabLst/>
            </a:pPr>
            <a:endParaRPr kumimoji="0" lang="en-US" altLang="en-US" sz="110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579210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7FD52827-C3C7-4F60-AE79-0DFD9F13F25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C3DABB39-388A-4FB5-918C-4743AC18B56F}"/>
              </a:ext>
            </a:extLst>
          </p:cNvPr>
          <p:cNvSpPr>
            <a:spLocks noGrp="1"/>
          </p:cNvSpPr>
          <p:nvPr>
            <p:ph type="title"/>
          </p:nvPr>
        </p:nvSpPr>
        <p:spPr>
          <a:xfrm>
            <a:off x="8199459" y="642938"/>
            <a:ext cx="3670808" cy="5502264"/>
          </a:xfrm>
        </p:spPr>
        <p:txBody>
          <a:bodyPr>
            <a:normAutofit/>
          </a:bodyPr>
          <a:lstStyle/>
          <a:p>
            <a:r>
              <a:rPr lang="en-IN" sz="3100">
                <a:solidFill>
                  <a:srgbClr val="FFFFFF"/>
                </a:solidFill>
              </a:rPr>
              <a:t>Sanitation and hygiene</a:t>
            </a:r>
            <a:br>
              <a:rPr lang="en-IN" sz="3100">
                <a:solidFill>
                  <a:srgbClr val="FFFFFF"/>
                </a:solidFill>
              </a:rPr>
            </a:br>
            <a:r>
              <a:rPr lang="en-US" sz="3100">
                <a:solidFill>
                  <a:srgbClr val="FFFFFF"/>
                </a:solidFill>
              </a:rPr>
              <a:t>It is  the processes of adopting hygienic measures which nullifies the factors of health deterioration and create conditions to secure health and ensure production of good quality products. </a:t>
            </a:r>
            <a:endParaRPr lang="en-IN" sz="3100">
              <a:solidFill>
                <a:srgbClr val="FFFFFF"/>
              </a:solidFill>
            </a:endParaRPr>
          </a:p>
        </p:txBody>
      </p:sp>
      <p:graphicFrame>
        <p:nvGraphicFramePr>
          <p:cNvPr id="31" name="Content Placeholder 2"/>
          <p:cNvGraphicFramePr>
            <a:graphicFrameLocks noGrp="1"/>
          </p:cNvGraphicFramePr>
          <p:nvPr>
            <p:ph idx="1"/>
            <p:extLst>
              <p:ext uri="{D42A27DB-BD31-4B8C-83A1-F6EECF244321}">
                <p14:modId xmlns:p14="http://schemas.microsoft.com/office/powerpoint/2010/main" val="2807289201"/>
              </p:ext>
            </p:extLst>
          </p:nvPr>
        </p:nvGraphicFramePr>
        <p:xfrm>
          <a:off x="642938" y="642938"/>
          <a:ext cx="6269037" cy="5572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05007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herd of cattle standing on top of a lush green field&#10;&#10;Description generated with very high confidence">
            <a:extLst>
              <a:ext uri="{FF2B5EF4-FFF2-40B4-BE49-F238E27FC236}">
                <a16:creationId xmlns:a16="http://schemas.microsoft.com/office/drawing/2014/main" id="{E32F6713-B6C2-4F95-A023-98AF3EBB947D}"/>
              </a:ext>
            </a:extLst>
          </p:cNvPr>
          <p:cNvPicPr>
            <a:picLocks noChangeAspect="1"/>
          </p:cNvPicPr>
          <p:nvPr/>
        </p:nvPicPr>
        <p:blipFill rotWithShape="1">
          <a:blip r:embed="rId2">
            <a:alphaModFix amt="35000"/>
            <a:extLst/>
          </a:blip>
          <a:srcRect/>
          <a:stretch/>
        </p:blipFill>
        <p:spPr>
          <a:xfrm>
            <a:off x="0" y="0"/>
            <a:ext cx="12192000" cy="6857999"/>
          </a:xfrm>
          <a:prstGeom prst="rect">
            <a:avLst/>
          </a:prstGeom>
        </p:spPr>
      </p:pic>
      <p:sp>
        <p:nvSpPr>
          <p:cNvPr id="2" name="Title 1">
            <a:extLst>
              <a:ext uri="{FF2B5EF4-FFF2-40B4-BE49-F238E27FC236}">
                <a16:creationId xmlns:a16="http://schemas.microsoft.com/office/drawing/2014/main" id="{F12F8CC0-2BCC-4A1E-8AE9-69992B3A2A32}"/>
              </a:ext>
            </a:extLst>
          </p:cNvPr>
          <p:cNvSpPr>
            <a:spLocks noGrp="1"/>
          </p:cNvSpPr>
          <p:nvPr>
            <p:ph type="title"/>
          </p:nvPr>
        </p:nvSpPr>
        <p:spPr>
          <a:xfrm>
            <a:off x="838201" y="1065862"/>
            <a:ext cx="3313164" cy="4726276"/>
          </a:xfrm>
        </p:spPr>
        <p:txBody>
          <a:bodyPr>
            <a:normAutofit/>
          </a:bodyPr>
          <a:lstStyle/>
          <a:p>
            <a:pPr algn="r"/>
            <a:r>
              <a:rPr lang="en-IN" sz="4000">
                <a:solidFill>
                  <a:srgbClr val="FFFFFF"/>
                </a:solidFill>
              </a:rPr>
              <a:t>Main importance of sanitation</a:t>
            </a:r>
          </a:p>
        </p:txBody>
      </p:sp>
      <p:sp>
        <p:nvSpPr>
          <p:cNvPr id="7" name="Content Placeholder 6">
            <a:extLst>
              <a:ext uri="{FF2B5EF4-FFF2-40B4-BE49-F238E27FC236}">
                <a16:creationId xmlns:a16="http://schemas.microsoft.com/office/drawing/2014/main" id="{8772FE81-9A56-498B-AE9B-66CA1B2C6E2B}"/>
              </a:ext>
            </a:extLst>
          </p:cNvPr>
          <p:cNvSpPr>
            <a:spLocks noGrp="1"/>
          </p:cNvSpPr>
          <p:nvPr>
            <p:ph idx="1"/>
          </p:nvPr>
        </p:nvSpPr>
        <p:spPr>
          <a:xfrm>
            <a:off x="5155379" y="1065862"/>
            <a:ext cx="5744685" cy="4726276"/>
          </a:xfrm>
        </p:spPr>
        <p:txBody>
          <a:bodyPr anchor="ctr">
            <a:normAutofit/>
          </a:bodyPr>
          <a:lstStyle/>
          <a:p>
            <a:r>
              <a:rPr lang="en-US" sz="1700">
                <a:solidFill>
                  <a:srgbClr val="FFFFFF"/>
                </a:solidFill>
              </a:rPr>
              <a:t>1. Proper sanitation discovers causes of all preventable diseases. </a:t>
            </a:r>
          </a:p>
          <a:p>
            <a:r>
              <a:rPr lang="en-US" sz="1700">
                <a:solidFill>
                  <a:srgbClr val="FFFFFF"/>
                </a:solidFill>
              </a:rPr>
              <a:t>2. It helps to devise means of rendering the causes ineffective if not removal of the causes of spread of diseases. </a:t>
            </a:r>
          </a:p>
          <a:p>
            <a:r>
              <a:rPr lang="en-US" sz="1700">
                <a:solidFill>
                  <a:srgbClr val="FFFFFF"/>
                </a:solidFill>
              </a:rPr>
              <a:t>3. Helps in providing the most favorable conditions of life in respect of water, air, well sanitized sheds, etc. </a:t>
            </a:r>
          </a:p>
          <a:p>
            <a:r>
              <a:rPr lang="en-US" sz="1700">
                <a:solidFill>
                  <a:srgbClr val="FFFFFF"/>
                </a:solidFill>
              </a:rPr>
              <a:t>4. Helps in increasing the efficiency of animals. </a:t>
            </a:r>
          </a:p>
          <a:p>
            <a:r>
              <a:rPr lang="en-US" sz="1700">
                <a:solidFill>
                  <a:srgbClr val="FFFFFF"/>
                </a:solidFill>
              </a:rPr>
              <a:t>5. Prevents economic losses due to infection. </a:t>
            </a:r>
          </a:p>
          <a:p>
            <a:r>
              <a:rPr lang="en-US" sz="1700">
                <a:solidFill>
                  <a:srgbClr val="FFFFFF"/>
                </a:solidFill>
              </a:rPr>
              <a:t>6. Helps in development and growth of animals, makes life vigorous and productive. </a:t>
            </a:r>
          </a:p>
          <a:p>
            <a:r>
              <a:rPr lang="en-US" sz="1700">
                <a:solidFill>
                  <a:srgbClr val="FFFFFF"/>
                </a:solidFill>
              </a:rPr>
              <a:t>7. Lowers the rate of mortality and increases the longevity of animals. </a:t>
            </a:r>
          </a:p>
          <a:p>
            <a:r>
              <a:rPr lang="en-US" sz="1700">
                <a:solidFill>
                  <a:srgbClr val="FFFFFF"/>
                </a:solidFill>
              </a:rPr>
              <a:t>8. Prevents occurrence of disease and establishes conditions that ensure preservation of health. </a:t>
            </a:r>
          </a:p>
          <a:p>
            <a:endParaRPr lang="en-IN" sz="1700">
              <a:solidFill>
                <a:srgbClr val="FFFFFF"/>
              </a:solidFill>
            </a:endParaRPr>
          </a:p>
        </p:txBody>
      </p:sp>
    </p:spTree>
    <p:extLst>
      <p:ext uri="{BB962C8B-B14F-4D97-AF65-F5344CB8AC3E}">
        <p14:creationId xmlns:p14="http://schemas.microsoft.com/office/powerpoint/2010/main" val="1005225676"/>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creenshot of text&#10;&#10;Description generated with very high confidence">
            <a:extLst>
              <a:ext uri="{FF2B5EF4-FFF2-40B4-BE49-F238E27FC236}">
                <a16:creationId xmlns:a16="http://schemas.microsoft.com/office/drawing/2014/main" id="{C25181E9-4B27-42B2-9DAC-EF15F4A11D56}"/>
              </a:ext>
            </a:extLst>
          </p:cNvPr>
          <p:cNvPicPr>
            <a:picLocks noChangeAspect="1"/>
          </p:cNvPicPr>
          <p:nvPr/>
        </p:nvPicPr>
        <p:blipFill rotWithShape="1">
          <a:blip r:embed="rId2"/>
          <a:srcRect r="14497" b="2"/>
          <a:stretch/>
        </p:blipFill>
        <p:spPr>
          <a:xfrm>
            <a:off x="828772" y="1904281"/>
            <a:ext cx="5074070" cy="4272681"/>
          </a:xfrm>
          <a:prstGeom prst="rect">
            <a:avLst/>
          </a:prstGeom>
        </p:spPr>
      </p:pic>
      <p:sp>
        <p:nvSpPr>
          <p:cNvPr id="3" name="Content Placeholder 2">
            <a:extLst>
              <a:ext uri="{FF2B5EF4-FFF2-40B4-BE49-F238E27FC236}">
                <a16:creationId xmlns:a16="http://schemas.microsoft.com/office/drawing/2014/main" id="{F329225B-7458-4216-AB3C-788AC1E94904}"/>
              </a:ext>
            </a:extLst>
          </p:cNvPr>
          <p:cNvSpPr>
            <a:spLocks noGrp="1"/>
          </p:cNvSpPr>
          <p:nvPr>
            <p:ph idx="1"/>
          </p:nvPr>
        </p:nvSpPr>
        <p:spPr>
          <a:xfrm>
            <a:off x="6338316" y="1825625"/>
            <a:ext cx="5015484" cy="4351338"/>
          </a:xfrm>
        </p:spPr>
        <p:txBody>
          <a:bodyPr>
            <a:normAutofit/>
          </a:bodyPr>
          <a:lstStyle/>
          <a:p>
            <a:r>
              <a:rPr lang="en-US" sz="1000" b="1"/>
              <a:t>Control of Disease Outbreak: </a:t>
            </a:r>
            <a:endParaRPr lang="en-US" sz="1000"/>
          </a:p>
          <a:p>
            <a:r>
              <a:rPr lang="en-US" sz="1000" b="1"/>
              <a:t>Control of disease outbreak is simplified by observing the following recommendations: </a:t>
            </a:r>
            <a:endParaRPr lang="en-US" sz="1000"/>
          </a:p>
          <a:p>
            <a:r>
              <a:rPr lang="en-US" sz="1000"/>
              <a:t>1. Segregation of sick animals. </a:t>
            </a:r>
          </a:p>
          <a:p>
            <a:r>
              <a:rPr lang="en-US" sz="1000"/>
              <a:t>2. Change of pastures. </a:t>
            </a:r>
          </a:p>
          <a:p>
            <a:r>
              <a:rPr lang="en-US" sz="1000"/>
              <a:t>3. Vaccination of healthy animals. </a:t>
            </a:r>
          </a:p>
          <a:p>
            <a:r>
              <a:rPr lang="en-US" sz="1000"/>
              <a:t>4. Proper disposal of litter material by burning. </a:t>
            </a:r>
          </a:p>
          <a:p>
            <a:r>
              <a:rPr lang="en-US" sz="1000"/>
              <a:t>5. Bury/burn infected carcass for proper disposal. </a:t>
            </a:r>
          </a:p>
          <a:p>
            <a:r>
              <a:rPr lang="en-US" sz="1000"/>
              <a:t>6. Clean and disinfection of premises-contaminated by diseased animals. </a:t>
            </a:r>
          </a:p>
          <a:p>
            <a:r>
              <a:rPr lang="en-US" sz="1000"/>
              <a:t>7. Consult qualified veterinarian for diagnosis. </a:t>
            </a:r>
          </a:p>
          <a:p>
            <a:r>
              <a:rPr lang="en-US" sz="1000"/>
              <a:t>8. Do not rely on untrained persons for the diagnosis of diseases. </a:t>
            </a:r>
          </a:p>
          <a:p>
            <a:r>
              <a:rPr lang="en-US" sz="1000"/>
              <a:t>9. Prompt report to district livestock authorities about the outbreak. </a:t>
            </a:r>
          </a:p>
          <a:p>
            <a:r>
              <a:rPr lang="en-US" sz="1000"/>
              <a:t>10. Quarantine. </a:t>
            </a:r>
          </a:p>
          <a:p>
            <a:r>
              <a:rPr lang="en-US" sz="1000"/>
              <a:t>11. While waiting for the diagnosis, put a disinfectant in the drinking water to prevent transmission of germs through water. </a:t>
            </a:r>
          </a:p>
          <a:p>
            <a:r>
              <a:rPr lang="en-US" sz="1000"/>
              <a:t>12. Use only proper approved methods of sanitation and treatments. </a:t>
            </a:r>
          </a:p>
          <a:p>
            <a:r>
              <a:rPr lang="en-US" sz="1000"/>
              <a:t>13. Make regular use of foot bath for animals and employees. </a:t>
            </a:r>
          </a:p>
          <a:p>
            <a:endParaRPr lang="en-IN" sz="1000"/>
          </a:p>
        </p:txBody>
      </p:sp>
    </p:spTree>
    <p:extLst>
      <p:ext uri="{BB962C8B-B14F-4D97-AF65-F5344CB8AC3E}">
        <p14:creationId xmlns:p14="http://schemas.microsoft.com/office/powerpoint/2010/main" val="336917175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145</TotalTime>
  <Words>1412</Words>
  <Application>Microsoft Office PowerPoint</Application>
  <PresentationFormat>Widescreen</PresentationFormat>
  <Paragraphs>119</Paragraphs>
  <Slides>12</Slides>
  <Notes>2</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Calibri</vt:lpstr>
      <vt:lpstr>Calibri Light</vt:lpstr>
      <vt:lpstr>Segoe UI</vt:lpstr>
      <vt:lpstr>Segoe UI Light</vt:lpstr>
      <vt:lpstr>Segoe UI Semibold</vt:lpstr>
      <vt:lpstr>Segoe UI Semilight</vt:lpstr>
      <vt:lpstr>Segoe UI Symbol</vt:lpstr>
      <vt:lpstr>Office Theme</vt:lpstr>
      <vt:lpstr>Here's your outline to get started</vt:lpstr>
      <vt:lpstr>Related topics to research</vt:lpstr>
      <vt:lpstr>Management of farm animals</vt:lpstr>
      <vt:lpstr>What is dairy farming management?  </vt:lpstr>
      <vt:lpstr>Contents</vt:lpstr>
      <vt:lpstr>PASTURE MANAGMENT</vt:lpstr>
      <vt:lpstr>Sanitation and hygiene It is  the processes of adopting hygienic measures which nullifies the factors of health deterioration and create conditions to secure health and ensure production of good quality products. </vt:lpstr>
      <vt:lpstr>Main importance of sanitation</vt:lpstr>
      <vt:lpstr>PowerPoint Presentation</vt:lpstr>
      <vt:lpstr>Reproduction.</vt:lpstr>
      <vt:lpstr>Animal welfare</vt:lpstr>
      <vt:lpstr>THANKYOU!! Slide made by FYJC SCIENCE,G ROLL NO.101-105. 1)kreteka Agrawal 2)Sabina Ansari  3)Neeraj Appari 4)Diya Bakshi 5)Siddhant chaurasia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Here's your outline to get started</dc:title>
  <dc:creator>Diya Bakshi</dc:creator>
  <cp:lastModifiedBy>Diya Bakshi</cp:lastModifiedBy>
  <cp:revision>16</cp:revision>
  <dcterms:created xsi:type="dcterms:W3CDTF">2017-10-27T06:05:38Z</dcterms:created>
  <dcterms:modified xsi:type="dcterms:W3CDTF">2017-10-30T08:26:57Z</dcterms:modified>
</cp:coreProperties>
</file>

<file path=docProps/thumbnail.jpeg>
</file>